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0" r:id="rId2"/>
    <p:sldId id="263" r:id="rId3"/>
    <p:sldId id="257" r:id="rId4"/>
    <p:sldId id="261" r:id="rId5"/>
    <p:sldId id="262" r:id="rId6"/>
    <p:sldId id="265" r:id="rId7"/>
    <p:sldId id="266" r:id="rId8"/>
    <p:sldId id="259" r:id="rId9"/>
    <p:sldId id="267" r:id="rId10"/>
    <p:sldId id="271" r:id="rId11"/>
    <p:sldId id="268" r:id="rId12"/>
    <p:sldId id="270" r:id="rId13"/>
    <p:sldId id="269" r:id="rId14"/>
    <p:sldId id="264" r:id="rId15"/>
  </p:sldIdLst>
  <p:sldSz cx="9906000" cy="6858000" type="A4"/>
  <p:notesSz cx="6735763" cy="9866313"/>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AC8"/>
    <a:srgbClr val="5EB6E4"/>
    <a:srgbClr val="E11B22"/>
    <a:srgbClr val="F0AB00"/>
    <a:srgbClr val="7AB800"/>
    <a:srgbClr val="4F4525"/>
    <a:srgbClr val="D3CD8B"/>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595" autoAdjust="0"/>
    <p:restoredTop sz="94660" autoAdjust="0"/>
  </p:normalViewPr>
  <p:slideViewPr>
    <p:cSldViewPr>
      <p:cViewPr varScale="1">
        <p:scale>
          <a:sx n="113" d="100"/>
          <a:sy n="113" d="100"/>
        </p:scale>
        <p:origin x="-1206" y="-108"/>
      </p:cViewPr>
      <p:guideLst>
        <p:guide orient="horz" pos="2161"/>
        <p:guide orient="horz" pos="4156"/>
        <p:guide orient="horz" pos="482"/>
        <p:guide orient="horz" pos="1616"/>
        <p:guide orient="horz" pos="721"/>
        <p:guide orient="horz" pos="864"/>
        <p:guide orient="horz" pos="1000"/>
        <p:guide orient="horz" pos="1661"/>
        <p:guide pos="3120"/>
        <p:guide pos="1805"/>
        <p:guide pos="308"/>
        <p:guide pos="24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564" y="30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solidFill>
                  <a:srgbClr val="313232"/>
                </a:solidFill>
              </a:defRPr>
            </a:lvl1pPr>
          </a:lstStyle>
          <a:p>
            <a:endParaRPr lang="en-US"/>
          </a:p>
        </p:txBody>
      </p:sp>
      <p:sp>
        <p:nvSpPr>
          <p:cNvPr id="34819" name="Rectangle 3"/>
          <p:cNvSpPr>
            <a:spLocks noGrp="1" noChangeArrowheads="1"/>
          </p:cNvSpPr>
          <p:nvPr>
            <p:ph type="dt" sz="quarter" idx="1"/>
          </p:nvPr>
        </p:nvSpPr>
        <p:spPr bwMode="auto">
          <a:xfrm>
            <a:off x="3816932"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rgbClr val="313232"/>
                </a:solidFill>
              </a:defRPr>
            </a:lvl1pPr>
          </a:lstStyle>
          <a:p>
            <a:endParaRPr lang="en-US"/>
          </a:p>
        </p:txBody>
      </p:sp>
      <p:sp>
        <p:nvSpPr>
          <p:cNvPr id="34820" name="Rectangle 4"/>
          <p:cNvSpPr>
            <a:spLocks noGrp="1" noChangeArrowheads="1"/>
          </p:cNvSpPr>
          <p:nvPr>
            <p:ph type="ftr" sz="quarter" idx="2"/>
          </p:nvPr>
        </p:nvSpPr>
        <p:spPr bwMode="auto">
          <a:xfrm>
            <a:off x="0" y="9372997"/>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solidFill>
                  <a:srgbClr val="313232"/>
                </a:solidFill>
              </a:defRPr>
            </a:lvl1pPr>
          </a:lstStyle>
          <a:p>
            <a:endParaRPr lang="en-US"/>
          </a:p>
        </p:txBody>
      </p:sp>
      <p:sp>
        <p:nvSpPr>
          <p:cNvPr id="34821" name="Rectangle 5"/>
          <p:cNvSpPr>
            <a:spLocks noGrp="1" noChangeArrowheads="1"/>
          </p:cNvSpPr>
          <p:nvPr>
            <p:ph type="sldNum" sz="quarter" idx="3"/>
          </p:nvPr>
        </p:nvSpPr>
        <p:spPr bwMode="auto">
          <a:xfrm>
            <a:off x="3816932" y="9372997"/>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800">
                <a:solidFill>
                  <a:srgbClr val="313232"/>
                </a:solidFill>
              </a:defRPr>
            </a:lvl1pPr>
          </a:lstStyle>
          <a:p>
            <a:fld id="{553394B7-61B5-4250-9CB5-A7EB512BBB32}" type="slidenum">
              <a:rPr lang="en-US"/>
              <a:pPr/>
              <a:t>‹#›</a:t>
            </a:fld>
            <a:endParaRPr lang="en-US"/>
          </a:p>
        </p:txBody>
      </p:sp>
    </p:spTree>
    <p:extLst>
      <p:ext uri="{BB962C8B-B14F-4D97-AF65-F5344CB8AC3E}">
        <p14:creationId xmlns:p14="http://schemas.microsoft.com/office/powerpoint/2010/main" val="112557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8831" cy="493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rgbClr val="313232"/>
                </a:solidFill>
              </a:defRPr>
            </a:lvl1pPr>
          </a:lstStyle>
          <a:p>
            <a:endParaRPr lang="en-US"/>
          </a:p>
        </p:txBody>
      </p:sp>
      <p:sp>
        <p:nvSpPr>
          <p:cNvPr id="3075" name="Rectangle 3"/>
          <p:cNvSpPr>
            <a:spLocks noGrp="1" noChangeArrowheads="1"/>
          </p:cNvSpPr>
          <p:nvPr>
            <p:ph type="dt" idx="1"/>
          </p:nvPr>
        </p:nvSpPr>
        <p:spPr bwMode="auto">
          <a:xfrm>
            <a:off x="3816932" y="0"/>
            <a:ext cx="2918831" cy="493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313232"/>
                </a:solidFill>
              </a:defRPr>
            </a:lvl1pPr>
          </a:lstStyle>
          <a:p>
            <a:endParaRPr lang="en-US"/>
          </a:p>
        </p:txBody>
      </p:sp>
      <p:sp>
        <p:nvSpPr>
          <p:cNvPr id="2662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8102" y="4686499"/>
            <a:ext cx="4939560" cy="4439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72997"/>
            <a:ext cx="2918831" cy="4933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800">
                <a:solidFill>
                  <a:srgbClr val="313232"/>
                </a:solidFill>
              </a:defRPr>
            </a:lvl1pPr>
          </a:lstStyle>
          <a:p>
            <a:endParaRPr lang="en-US"/>
          </a:p>
        </p:txBody>
      </p:sp>
      <p:sp>
        <p:nvSpPr>
          <p:cNvPr id="3079" name="Rectangle 7"/>
          <p:cNvSpPr>
            <a:spLocks noGrp="1" noChangeArrowheads="1"/>
          </p:cNvSpPr>
          <p:nvPr>
            <p:ph type="sldNum" sz="quarter" idx="5"/>
          </p:nvPr>
        </p:nvSpPr>
        <p:spPr bwMode="auto">
          <a:xfrm>
            <a:off x="3816932" y="9372997"/>
            <a:ext cx="2918831" cy="4933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800">
                <a:solidFill>
                  <a:srgbClr val="313232"/>
                </a:solidFill>
              </a:defRPr>
            </a:lvl1pPr>
          </a:lstStyle>
          <a:p>
            <a:fld id="{2FB8C8F4-EDF8-4E02-9210-8F5FAF66B645}" type="slidenum">
              <a:rPr lang="en-US"/>
              <a:pPr/>
              <a:t>‹#›</a:t>
            </a:fld>
            <a:endParaRPr lang="en-US"/>
          </a:p>
        </p:txBody>
      </p:sp>
    </p:spTree>
    <p:extLst>
      <p:ext uri="{BB962C8B-B14F-4D97-AF65-F5344CB8AC3E}">
        <p14:creationId xmlns:p14="http://schemas.microsoft.com/office/powerpoint/2010/main" val="1144690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31577" y="4686499"/>
            <a:ext cx="5544616" cy="4830730"/>
          </a:xfrm>
        </p:spPr>
        <p:txBody>
          <a:bodyPr/>
          <a:lstStyle/>
          <a:p>
            <a:r>
              <a:rPr lang="de-CH" sz="1800" dirty="0" smtClean="0"/>
              <a:t>Sehr geehrter Herr Präsident, geschätzte Kolleginnen und Kollegen der Schweizerischen </a:t>
            </a:r>
            <a:r>
              <a:rPr lang="de-CH" sz="1800" dirty="0" err="1" smtClean="0"/>
              <a:t>Aktuarvereinigung</a:t>
            </a:r>
            <a:r>
              <a:rPr lang="de-CH" sz="1800" dirty="0" smtClean="0"/>
              <a:t>, sehr geehrte Damen und Herren</a:t>
            </a:r>
          </a:p>
          <a:p>
            <a:r>
              <a:rPr lang="de-CH" sz="1800" dirty="0" smtClean="0"/>
              <a:t>Ich bin dem Wunsch des Präsidenten gerne nachgekommen, und freue mich, Ihnen an der heutigen Mitgliederversammlung die Gemischte Kommission GEKO kurz vorstellen zu dürfen. Der Präsident hat mir dazu eine Zeitfenster von 10 Minuten offeriert, besten Dank dafür. </a:t>
            </a:r>
          </a:p>
          <a:p>
            <a:r>
              <a:rPr lang="de-CH" sz="1800" dirty="0" smtClean="0"/>
              <a:t>Ich selber habe die GEKO rund vier Jahre geleitet, habe nun aber wegen </a:t>
            </a:r>
            <a:r>
              <a:rPr lang="de-CH" sz="1800" dirty="0"/>
              <a:t>meiner Pensionierung bei Aon Hewitt Mitte dieses </a:t>
            </a:r>
            <a:r>
              <a:rPr lang="de-CH" sz="1800" dirty="0" smtClean="0"/>
              <a:t>Jahres demissioniert. Heute habe ich somit meine letzte «Amtshandlung» als scheidender GEKO-Präsident.</a:t>
            </a:r>
            <a:endParaRPr lang="de-CH"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1</a:t>
            </a:fld>
            <a:endParaRPr lang="en-US" dirty="0"/>
          </a:p>
        </p:txBody>
      </p:sp>
    </p:spTree>
    <p:extLst>
      <p:ext uri="{BB962C8B-B14F-4D97-AF65-F5344CB8AC3E}">
        <p14:creationId xmlns:p14="http://schemas.microsoft.com/office/powerpoint/2010/main" val="388596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7561" y="4686499"/>
            <a:ext cx="5976664" cy="5071193"/>
          </a:xfrm>
        </p:spPr>
        <p:txBody>
          <a:bodyPr/>
          <a:lstStyle/>
          <a:p>
            <a:r>
              <a:rPr lang="de-CH" sz="1400" dirty="0" smtClean="0"/>
              <a:t>Eines unserer wichtigsten Anliegen ist dabei eine einheitliche Aufsichtspraxis. Dieser Wunsch hat der Gesetzgeber auch aufgenommen. Art. 64a Abs. 1 </a:t>
            </a:r>
            <a:r>
              <a:rPr lang="de-CH" sz="1400" dirty="0" err="1" smtClean="0"/>
              <a:t>lit</a:t>
            </a:r>
            <a:r>
              <a:rPr lang="de-CH" sz="1400" dirty="0" smtClean="0"/>
              <a:t>. A formuliert die erste Aufgabe der Oberaufsichtskommission folgendermassen:</a:t>
            </a:r>
          </a:p>
          <a:p>
            <a:pPr marL="285750" indent="-285750">
              <a:buFont typeface="Arial" pitchFamily="34" charset="0"/>
              <a:buChar char="•"/>
            </a:pPr>
            <a:r>
              <a:rPr lang="de-CH" sz="1400" dirty="0" smtClean="0"/>
              <a:t>Sie stellt die einheitliche Aufsichtstätigkeit der Aufsichtsbehörden sicher, sie kann zu diesem Zweck Weisungen erlassen.</a:t>
            </a:r>
          </a:p>
          <a:p>
            <a:pPr marL="285750" indent="-285750">
              <a:buFont typeface="Arial" pitchFamily="34" charset="0"/>
              <a:buChar char="•"/>
            </a:pPr>
            <a:r>
              <a:rPr lang="de-CH" sz="1400" dirty="0" smtClean="0"/>
              <a:t>Dazu wäre ein einheitlicher Hirtenbrief der kantonalen Aufsichtsbehörden sehr nützlich.</a:t>
            </a:r>
          </a:p>
          <a:p>
            <a:r>
              <a:rPr lang="de-CH" sz="1400" dirty="0" smtClean="0"/>
              <a:t>Der Anhang zur Jahresrechnung sollte nicht noch mit zusätzlichen von einzelnen Aufsichtsbehörden gewünschten Informationen erweitert werden: nur drei Beispiele:</a:t>
            </a:r>
          </a:p>
          <a:p>
            <a:pPr marL="285750" indent="-285750">
              <a:buFont typeface="Arial" pitchFamily="34" charset="0"/>
              <a:buChar char="•"/>
            </a:pPr>
            <a:r>
              <a:rPr lang="de-CH" sz="1400" dirty="0" smtClean="0"/>
              <a:t>Einzelne Aufsichtsbehörden verlangen von der Revisionsstelle eine Prüfung des vom Experten für berufliche Vorsorge erstellten Verteilplanes bei einer Liquidation oder </a:t>
            </a:r>
          </a:p>
          <a:p>
            <a:pPr marL="285750" indent="-285750">
              <a:buFont typeface="Arial" pitchFamily="34" charset="0"/>
              <a:buChar char="•"/>
            </a:pPr>
            <a:r>
              <a:rPr lang="de-CH" sz="1400" dirty="0" smtClean="0"/>
              <a:t>verlangen eine Bestätigung der wohlerworbenen Rechte – die es ja bei einer </a:t>
            </a:r>
            <a:r>
              <a:rPr lang="de-CH" sz="1400" dirty="0" err="1" smtClean="0"/>
              <a:t>patronalen</a:t>
            </a:r>
            <a:r>
              <a:rPr lang="de-CH" sz="1400" dirty="0" smtClean="0"/>
              <a:t> Wohlfahrtsstiftung in aller Regel gar nicht gibt. </a:t>
            </a:r>
          </a:p>
          <a:p>
            <a:pPr marL="285750" indent="-285750">
              <a:buFont typeface="Arial" pitchFamily="34" charset="0"/>
              <a:buChar char="•"/>
            </a:pPr>
            <a:r>
              <a:rPr lang="de-CH" sz="1400" dirty="0" smtClean="0"/>
              <a:t>Die Expertenbestätigung zum Rückstellungsreglement ist eher ein Hobby gewisser Aufsichtsbehörde </a:t>
            </a:r>
            <a:r>
              <a:rPr lang="de-CH" sz="1400" dirty="0"/>
              <a:t>als ein </a:t>
            </a:r>
            <a:r>
              <a:rPr lang="de-CH" sz="1400" dirty="0" smtClean="0"/>
              <a:t>Hilfsmittel </a:t>
            </a:r>
            <a:r>
              <a:rPr lang="de-CH" sz="1400" dirty="0"/>
              <a:t>zur Rechtssicherheit und </a:t>
            </a:r>
            <a:r>
              <a:rPr lang="de-CH" sz="1400" dirty="0" smtClean="0"/>
              <a:t>eine Arbeitsbeschaffung für den Experten.</a:t>
            </a:r>
          </a:p>
          <a:p>
            <a:r>
              <a:rPr lang="de-CH" sz="1400" dirty="0" smtClean="0"/>
              <a:t> </a:t>
            </a:r>
            <a:endParaRPr lang="de-CH" sz="14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10</a:t>
            </a:fld>
            <a:endParaRPr lang="en-US" dirty="0"/>
          </a:p>
        </p:txBody>
      </p:sp>
    </p:spTree>
    <p:extLst>
      <p:ext uri="{BB962C8B-B14F-4D97-AF65-F5344CB8AC3E}">
        <p14:creationId xmlns:p14="http://schemas.microsoft.com/office/powerpoint/2010/main" val="256332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3585" y="4686499"/>
            <a:ext cx="5328592" cy="4439841"/>
          </a:xfrm>
        </p:spPr>
        <p:txBody>
          <a:bodyPr/>
          <a:lstStyle/>
          <a:p>
            <a:r>
              <a:rPr lang="de-CH" sz="1600" dirty="0" smtClean="0"/>
              <a:t>Die GEKO hat auch 2 interessante Broschüren publiziert: </a:t>
            </a:r>
          </a:p>
          <a:p>
            <a:endParaRPr lang="de-CH" sz="1600" dirty="0" smtClean="0"/>
          </a:p>
          <a:p>
            <a:r>
              <a:rPr lang="de-CH" sz="1600" i="1" dirty="0" smtClean="0"/>
              <a:t>Broschüre zeigen</a:t>
            </a:r>
            <a:endParaRPr lang="de-CH" sz="1600" i="1" dirty="0"/>
          </a:p>
          <a:p>
            <a:endParaRPr lang="de-CH" sz="1600" dirty="0" smtClean="0"/>
          </a:p>
          <a:p>
            <a:r>
              <a:rPr lang="de-CH" sz="1600" dirty="0" smtClean="0"/>
              <a:t>Einmal das auch heute noch interessant zu lesende Werk</a:t>
            </a:r>
          </a:p>
          <a:p>
            <a:r>
              <a:rPr lang="de-CH" sz="1600" dirty="0" smtClean="0"/>
              <a:t>Berufliche Vorsorge und Kontrolle, </a:t>
            </a:r>
          </a:p>
          <a:p>
            <a:r>
              <a:rPr lang="de-CH" sz="1600" dirty="0" smtClean="0"/>
              <a:t>das 1990 erschienen und in deutscher und französischer Sprache abgefasst ist</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11</a:t>
            </a:fld>
            <a:endParaRPr lang="en-US"/>
          </a:p>
        </p:txBody>
      </p:sp>
    </p:spTree>
    <p:extLst>
      <p:ext uri="{BB962C8B-B14F-4D97-AF65-F5344CB8AC3E}">
        <p14:creationId xmlns:p14="http://schemas.microsoft.com/office/powerpoint/2010/main" val="329928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Zum anderen </a:t>
            </a:r>
          </a:p>
          <a:p>
            <a:endParaRPr lang="de-CH" sz="1600" dirty="0" smtClean="0"/>
          </a:p>
          <a:p>
            <a:r>
              <a:rPr lang="de-CH" sz="1600" i="1" dirty="0" smtClean="0"/>
              <a:t>Broschüre zeigen</a:t>
            </a:r>
            <a:endParaRPr lang="de-CH" sz="1600" i="1" dirty="0"/>
          </a:p>
          <a:p>
            <a:endParaRPr lang="de-CH" sz="1600" dirty="0" smtClean="0"/>
          </a:p>
          <a:p>
            <a:r>
              <a:rPr lang="de-CH" sz="1600" dirty="0" smtClean="0"/>
              <a:t>Den Leitfaden zur Teilliquidation, </a:t>
            </a:r>
          </a:p>
          <a:p>
            <a:r>
              <a:rPr lang="de-CH" sz="1600" dirty="0" smtClean="0"/>
              <a:t>Der im Januar 2001 erschienen ist.</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12</a:t>
            </a:fld>
            <a:endParaRPr lang="en-US"/>
          </a:p>
        </p:txBody>
      </p:sp>
    </p:spTree>
    <p:extLst>
      <p:ext uri="{BB962C8B-B14F-4D97-AF65-F5344CB8AC3E}">
        <p14:creationId xmlns:p14="http://schemas.microsoft.com/office/powerpoint/2010/main" val="84147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Als ich im Jahre 2009 das Präsidium übernommen habe, hat die Aktenübernahme von meinen Vorgänger – Herr Dr. Ulrich </a:t>
            </a:r>
            <a:r>
              <a:rPr lang="de-CH" sz="1600" dirty="0" err="1" smtClean="0"/>
              <a:t>Wehrli</a:t>
            </a:r>
            <a:r>
              <a:rPr lang="de-CH" sz="1600" dirty="0" smtClean="0"/>
              <a:t> – aus nur einer einzigen A4-Seite bestanden – aber einer ganz wichtigen:</a:t>
            </a:r>
          </a:p>
          <a:p>
            <a:r>
              <a:rPr lang="de-CH" sz="1600" dirty="0" smtClean="0"/>
              <a:t>Nämlich aus der Liste mit den Sitzungsdaten seit 2003. Bis 2003 haben die Sitzungen jeweils bei Swiss Re stattgefunden, seither wurde </a:t>
            </a:r>
            <a:r>
              <a:rPr lang="de-CH" sz="1600" dirty="0"/>
              <a:t>die aufgeführte Reihenfolge stur </a:t>
            </a:r>
            <a:r>
              <a:rPr lang="de-CH" sz="1600" dirty="0" smtClean="0"/>
              <a:t>eingehalten, jeweils verbunden mit einem gemeinsamen Mittagessen nach gewalteter Diskussion. </a:t>
            </a:r>
          </a:p>
          <a:p>
            <a:endParaRPr lang="de-CH" sz="1600" dirty="0"/>
          </a:p>
          <a:p>
            <a:r>
              <a:rPr lang="de-CH" sz="1600" dirty="0" smtClean="0"/>
              <a:t>Sehr geehrter Herr Präsident, geschätzte Damen und Herren, soweit meine kurze Vorstellung der GEKO.</a:t>
            </a:r>
          </a:p>
          <a:p>
            <a:r>
              <a:rPr lang="de-CH" sz="1600" dirty="0" smtClean="0"/>
              <a:t>Ich danke Ihnen für Ihre Aufmerksamkeit.</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13</a:t>
            </a:fld>
            <a:endParaRPr lang="en-US"/>
          </a:p>
        </p:txBody>
      </p:sp>
    </p:spTree>
    <p:extLst>
      <p:ext uri="{BB962C8B-B14F-4D97-AF65-F5344CB8AC3E}">
        <p14:creationId xmlns:p14="http://schemas.microsoft.com/office/powerpoint/2010/main" val="337912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FB8C8F4-EDF8-4E02-9210-8F5FAF66B645}" type="slidenum">
              <a:rPr lang="en-US" smtClean="0"/>
              <a:pPr/>
              <a:t>14</a:t>
            </a:fld>
            <a:endParaRPr lang="en-US"/>
          </a:p>
        </p:txBody>
      </p:sp>
    </p:spTree>
    <p:extLst>
      <p:ext uri="{BB962C8B-B14F-4D97-AF65-F5344CB8AC3E}">
        <p14:creationId xmlns:p14="http://schemas.microsoft.com/office/powerpoint/2010/main" val="82595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Die GEKO setzt sich aktuell aus 5 Mitgliedern zusammen: </a:t>
            </a:r>
          </a:p>
          <a:p>
            <a:pPr marL="285750" indent="-285750">
              <a:buFont typeface="Arial" pitchFamily="34" charset="0"/>
              <a:buChar char="•"/>
            </a:pPr>
            <a:r>
              <a:rPr lang="de-CH" sz="1600" dirty="0" smtClean="0"/>
              <a:t>2 Vertreterinnen der Schweiz. </a:t>
            </a:r>
            <a:r>
              <a:rPr lang="de-CH" sz="1600" dirty="0" err="1" smtClean="0"/>
              <a:t>Aktuarvereinigung</a:t>
            </a:r>
            <a:r>
              <a:rPr lang="de-CH" sz="1600" dirty="0" smtClean="0"/>
              <a:t>, </a:t>
            </a:r>
          </a:p>
          <a:p>
            <a:pPr marL="285750" indent="-285750">
              <a:buFont typeface="Arial" pitchFamily="34" charset="0"/>
              <a:buChar char="•"/>
            </a:pPr>
            <a:r>
              <a:rPr lang="de-CH" sz="1600" dirty="0" smtClean="0"/>
              <a:t>2 Vertretern der Treuhandkammer und </a:t>
            </a:r>
          </a:p>
          <a:p>
            <a:pPr marL="285750" indent="-285750">
              <a:buFont typeface="Arial" pitchFamily="34" charset="0"/>
              <a:buChar char="•"/>
            </a:pPr>
            <a:r>
              <a:rPr lang="de-CH" sz="1600" dirty="0" smtClean="0"/>
              <a:t>einem Vertreter der Schweizerischen Kammer der Pensionskassen-Experten</a:t>
            </a:r>
          </a:p>
          <a:p>
            <a:r>
              <a:rPr lang="de-CH" sz="1600" dirty="0" smtClean="0"/>
              <a:t>Ich stelle Ihnen die Mitglieder kurz vor:</a:t>
            </a:r>
          </a:p>
          <a:p>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2</a:t>
            </a:fld>
            <a:endParaRPr lang="en-US"/>
          </a:p>
        </p:txBody>
      </p:sp>
    </p:spTree>
    <p:extLst>
      <p:ext uri="{BB962C8B-B14F-4D97-AF65-F5344CB8AC3E}">
        <p14:creationId xmlns:p14="http://schemas.microsoft.com/office/powerpoint/2010/main" val="9889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Marianne Ort – </a:t>
            </a:r>
            <a:r>
              <a:rPr lang="de-CH" sz="1600" dirty="0" err="1" smtClean="0"/>
              <a:t>aktuariat</a:t>
            </a:r>
            <a:r>
              <a:rPr lang="de-CH" sz="1600" dirty="0" smtClean="0"/>
              <a:t> </a:t>
            </a:r>
            <a:r>
              <a:rPr lang="de-CH" sz="1600" dirty="0" err="1" smtClean="0"/>
              <a:t>ort</a:t>
            </a:r>
            <a:r>
              <a:rPr lang="de-CH" sz="1600" dirty="0" smtClean="0"/>
              <a:t> – ist Ihnen als SAV-Vorstandsmitglied und </a:t>
            </a:r>
            <a:r>
              <a:rPr lang="de-CH" sz="1600" dirty="0" err="1" smtClean="0"/>
              <a:t>Quästorin</a:t>
            </a:r>
            <a:r>
              <a:rPr lang="de-CH" sz="1600" dirty="0" smtClean="0"/>
              <a:t> bestens bekannt. </a:t>
            </a:r>
          </a:p>
          <a:p>
            <a:endParaRPr lang="de-CH" dirty="0"/>
          </a:p>
          <a:p>
            <a:endParaRPr lang="de-CH"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3</a:t>
            </a:fld>
            <a:endParaRPr lang="en-US"/>
          </a:p>
        </p:txBody>
      </p:sp>
    </p:spTree>
    <p:extLst>
      <p:ext uri="{BB962C8B-B14F-4D97-AF65-F5344CB8AC3E}">
        <p14:creationId xmlns:p14="http://schemas.microsoft.com/office/powerpoint/2010/main" val="110893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err="1" smtClean="0"/>
              <a:t>Pary</a:t>
            </a:r>
            <a:r>
              <a:rPr lang="de-CH" sz="1600" dirty="0" smtClean="0"/>
              <a:t> Kurmann hat quasi eine «Doppelrolle». </a:t>
            </a:r>
          </a:p>
          <a:p>
            <a:pPr marL="285750" indent="-285750">
              <a:buFont typeface="Arial" pitchFamily="34" charset="0"/>
              <a:buChar char="•"/>
            </a:pPr>
            <a:r>
              <a:rPr lang="de-CH" sz="1600" dirty="0" smtClean="0"/>
              <a:t>Sie vertritt zusammen mit Marianne Ort die SAV in der GEKO, </a:t>
            </a:r>
          </a:p>
          <a:p>
            <a:pPr marL="285750" indent="-285750">
              <a:buFont typeface="Arial" pitchFamily="34" charset="0"/>
              <a:buChar char="•"/>
            </a:pPr>
            <a:r>
              <a:rPr lang="de-CH" sz="1600" dirty="0" smtClean="0"/>
              <a:t>Als </a:t>
            </a:r>
            <a:r>
              <a:rPr lang="de-CH" sz="1600" dirty="0" err="1" smtClean="0"/>
              <a:t>eidg</a:t>
            </a:r>
            <a:r>
              <a:rPr lang="de-CH" sz="1600" dirty="0" smtClean="0"/>
              <a:t>. </a:t>
            </a:r>
            <a:r>
              <a:rPr lang="de-CH" sz="1600" dirty="0" err="1" smtClean="0"/>
              <a:t>dipl.</a:t>
            </a:r>
            <a:r>
              <a:rPr lang="de-CH" sz="1600" dirty="0" smtClean="0"/>
              <a:t> Pensionsversicherungsexpertin ist </a:t>
            </a:r>
            <a:r>
              <a:rPr lang="de-CH" sz="1600" dirty="0" err="1" smtClean="0"/>
              <a:t>Pary</a:t>
            </a:r>
            <a:r>
              <a:rPr lang="de-CH" sz="1600" dirty="0" smtClean="0"/>
              <a:t> auch Mitglied in der Schweizerischen Kammer der Pensionskassen-Experten</a:t>
            </a:r>
            <a:r>
              <a:rPr lang="de-CH" dirty="0" smtClean="0"/>
              <a:t>.</a:t>
            </a:r>
            <a:endParaRPr lang="de-CH"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4</a:t>
            </a:fld>
            <a:endParaRPr lang="en-US"/>
          </a:p>
        </p:txBody>
      </p:sp>
    </p:spTree>
    <p:extLst>
      <p:ext uri="{BB962C8B-B14F-4D97-AF65-F5344CB8AC3E}">
        <p14:creationId xmlns:p14="http://schemas.microsoft.com/office/powerpoint/2010/main" val="421797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Kurt </a:t>
            </a:r>
            <a:r>
              <a:rPr lang="de-CH" sz="1600" dirty="0" err="1" smtClean="0"/>
              <a:t>Gysin</a:t>
            </a:r>
            <a:r>
              <a:rPr lang="de-CH" sz="1600" dirty="0" smtClean="0"/>
              <a:t>, diplomierter Wirtschaftsprüfer und Partner bei KPMG vertritt die Treuhandkammer seit 1998 in der GEKO. </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5</a:t>
            </a:fld>
            <a:endParaRPr lang="en-US"/>
          </a:p>
        </p:txBody>
      </p:sp>
    </p:spTree>
    <p:extLst>
      <p:ext uri="{BB962C8B-B14F-4D97-AF65-F5344CB8AC3E}">
        <p14:creationId xmlns:p14="http://schemas.microsoft.com/office/powerpoint/2010/main" val="190762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7561" y="4686499"/>
            <a:ext cx="5688632" cy="4439841"/>
          </a:xfrm>
        </p:spPr>
        <p:txBody>
          <a:bodyPr/>
          <a:lstStyle/>
          <a:p>
            <a:r>
              <a:rPr lang="de-CH" sz="1600" dirty="0" smtClean="0"/>
              <a:t>Roland Sauter, ebenfalls diplomierter </a:t>
            </a:r>
            <a:r>
              <a:rPr lang="de-CH" sz="1600" dirty="0"/>
              <a:t>Wirtschaftsprüfer und </a:t>
            </a:r>
            <a:r>
              <a:rPr lang="de-CH" sz="1600" dirty="0" smtClean="0"/>
              <a:t>Direktor bei </a:t>
            </a:r>
            <a:r>
              <a:rPr lang="de-CH" sz="1600" dirty="0" err="1" smtClean="0"/>
              <a:t>PwC</a:t>
            </a:r>
            <a:r>
              <a:rPr lang="de-CH" sz="1600" dirty="0" smtClean="0"/>
              <a:t> </a:t>
            </a:r>
            <a:r>
              <a:rPr lang="de-CH" sz="1600" dirty="0"/>
              <a:t>vertritt die Treuhandkammer </a:t>
            </a:r>
            <a:r>
              <a:rPr lang="de-CH" sz="1600" dirty="0" smtClean="0"/>
              <a:t>zusammen mit Kurt </a:t>
            </a:r>
            <a:r>
              <a:rPr lang="de-CH" sz="1600" dirty="0" err="1" smtClean="0"/>
              <a:t>Gysin</a:t>
            </a:r>
            <a:r>
              <a:rPr lang="de-CH" sz="1600" dirty="0" smtClean="0"/>
              <a:t> seit </a:t>
            </a:r>
            <a:r>
              <a:rPr lang="de-CH" sz="1600" dirty="0"/>
              <a:t>1998 in der </a:t>
            </a:r>
            <a:r>
              <a:rPr lang="de-CH" sz="1600" dirty="0" smtClean="0"/>
              <a:t>GEKO und ist langjährig bewährter Protokollführer. Seit wir Holger Walz mit den Protokollen der GEKO-Sitzungen bedienen, erhalten wir für die Sitzungen auch </a:t>
            </a:r>
            <a:r>
              <a:rPr lang="de-CH" sz="1600" dirty="0" err="1" smtClean="0"/>
              <a:t>Credit</a:t>
            </a:r>
            <a:r>
              <a:rPr lang="de-CH" sz="1600" dirty="0" smtClean="0"/>
              <a:t>-Points.</a:t>
            </a:r>
          </a:p>
          <a:p>
            <a:r>
              <a:rPr lang="de-CH" sz="1600" dirty="0" smtClean="0"/>
              <a:t>Roland Sauter und Kurt </a:t>
            </a:r>
            <a:r>
              <a:rPr lang="de-CH" sz="1600" dirty="0" err="1" smtClean="0"/>
              <a:t>Gysin</a:t>
            </a:r>
            <a:r>
              <a:rPr lang="de-CH" sz="1600" dirty="0" smtClean="0"/>
              <a:t> gelten zusammen mit Bruno Christen (während seiner Aktivzeit bei Ernst &amp; Young tätig) als die «Väter» von FER 26, dem Rechnungslegungs-standard für Schweizer Vorsorgeeinrichtungen. </a:t>
            </a:r>
          </a:p>
          <a:p>
            <a:r>
              <a:rPr lang="de-CH" sz="1600" dirty="0" smtClean="0"/>
              <a:t>Kurt </a:t>
            </a:r>
            <a:r>
              <a:rPr lang="de-CH" sz="1600" dirty="0" err="1" smtClean="0"/>
              <a:t>Gysin</a:t>
            </a:r>
            <a:r>
              <a:rPr lang="de-CH" sz="1600" dirty="0" smtClean="0"/>
              <a:t> und Roland Sauter sind auch massgeblich an der Anpassung von FER 26 an die neuen gesetzlichen Vorschriften beteiligt. Stichwort dazu: Strukturreform.</a:t>
            </a:r>
          </a:p>
          <a:p>
            <a:r>
              <a:rPr lang="de-CH" sz="1600" dirty="0" smtClean="0"/>
              <a:t>Die neuen FER 26 wurden von SWISS GAAP FER verabschiedet und treten per 1. Januar 2014 in Kraft, vorausgesetzt, der Bundesrat ändert Art. 47 Abs. 2 BVV2. Aktuell ist dort die Version von FER 26 in der Fassung vom 1. Januar 2004 vorgeschrieben.</a:t>
            </a:r>
            <a:endParaRPr lang="de-CH" sz="1600" dirty="0"/>
          </a:p>
          <a:p>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6</a:t>
            </a:fld>
            <a:endParaRPr lang="en-US" dirty="0"/>
          </a:p>
        </p:txBody>
      </p:sp>
    </p:spTree>
    <p:extLst>
      <p:ext uri="{BB962C8B-B14F-4D97-AF65-F5344CB8AC3E}">
        <p14:creationId xmlns:p14="http://schemas.microsoft.com/office/powerpoint/2010/main" val="292688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Pascal Renaud leitet den Sitz Zürich bei Aon Hewitt. Die Schweizerische Kammer der PK-Experten hat dem Vorstand der SAV Pascal Renaud als meinen Nachfolger und Präsidenten der GEKO vorzuschlagen.</a:t>
            </a:r>
          </a:p>
          <a:p>
            <a:r>
              <a:rPr lang="de-CH" sz="1600" dirty="0" smtClean="0"/>
              <a:t>Der Vorstand SAV hat Pascal Renaud gestern zum Mitglied in der GEKO gewählt, besten Dank dafür – auch im Namen der Kammer der PK-Experten und den Kolleginnen und Kollegen der GEKO.</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7</a:t>
            </a:fld>
            <a:endParaRPr lang="en-US"/>
          </a:p>
        </p:txBody>
      </p:sp>
    </p:spTree>
    <p:extLst>
      <p:ext uri="{BB962C8B-B14F-4D97-AF65-F5344CB8AC3E}">
        <p14:creationId xmlns:p14="http://schemas.microsoft.com/office/powerpoint/2010/main" val="84178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0349" y="4686499"/>
            <a:ext cx="5728687" cy="4597641"/>
          </a:xfrm>
        </p:spPr>
        <p:txBody>
          <a:bodyPr/>
          <a:lstStyle/>
          <a:p>
            <a:r>
              <a:rPr lang="de-CH" sz="1600" dirty="0" smtClean="0"/>
              <a:t>Die GEKO wurde 1984 gegründet, kurz bevor das BVG am 1. Januar 1985 in Kraft getreten ist. </a:t>
            </a:r>
          </a:p>
          <a:p>
            <a:r>
              <a:rPr lang="de-CH" sz="1600" dirty="0" smtClean="0"/>
              <a:t>In Art. 52a BVG legt der Gesetzgeber fest, dass die Vorsorgeeinrichtung eine Revisionsstelle und einen Experten für die berufliche Vorsorge bestimmen müssen.</a:t>
            </a:r>
          </a:p>
          <a:p>
            <a:r>
              <a:rPr lang="de-CH" sz="1600" dirty="0" smtClean="0"/>
              <a:t>In Art. 52b bis 52e BVG werden die Zulassung und die Aufgaben von Revisionsstellen </a:t>
            </a:r>
            <a:r>
              <a:rPr lang="de-CH" sz="1600" dirty="0"/>
              <a:t>und Experten für </a:t>
            </a:r>
            <a:r>
              <a:rPr lang="de-CH" sz="1600" dirty="0" smtClean="0"/>
              <a:t>berufliche Vorsorge geregelt.</a:t>
            </a:r>
          </a:p>
          <a:p>
            <a:r>
              <a:rPr lang="de-CH" sz="1600" dirty="0" smtClean="0"/>
              <a:t>Der Gesetzgeber hat mit der </a:t>
            </a:r>
            <a:r>
              <a:rPr lang="de-CH" sz="1600" dirty="0" err="1" smtClean="0"/>
              <a:t>Stukturreform</a:t>
            </a:r>
            <a:r>
              <a:rPr lang="de-CH" sz="1600" dirty="0" smtClean="0"/>
              <a:t> den Aufgabenkatalog erweitert.  Da stellen sich zwangsläufig </a:t>
            </a:r>
            <a:r>
              <a:rPr lang="de-CH" sz="1600" dirty="0" err="1" smtClean="0"/>
              <a:t>Abrenzungsfragen</a:t>
            </a:r>
            <a:r>
              <a:rPr lang="de-CH" sz="1600" dirty="0" smtClean="0"/>
              <a:t> zwischen Wirtschaftsprüfern und Experten</a:t>
            </a:r>
          </a:p>
          <a:p>
            <a:r>
              <a:rPr lang="de-CH" sz="1600" dirty="0" smtClean="0"/>
              <a:t>Zudem treten im Tagesgeschäft die verschiedensten Einzelfälle auf, für die gemeinsam eine Lösung zu finden ist.</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8</a:t>
            </a:fld>
            <a:endParaRPr lang="en-US"/>
          </a:p>
        </p:txBody>
      </p:sp>
    </p:spTree>
    <p:extLst>
      <p:ext uri="{BB962C8B-B14F-4D97-AF65-F5344CB8AC3E}">
        <p14:creationId xmlns:p14="http://schemas.microsoft.com/office/powerpoint/2010/main" val="299443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87561" y="4686499"/>
            <a:ext cx="5976664" cy="4927177"/>
          </a:xfrm>
        </p:spPr>
        <p:txBody>
          <a:bodyPr/>
          <a:lstStyle/>
          <a:p>
            <a:r>
              <a:rPr lang="de-CH" sz="1600" dirty="0" smtClean="0"/>
              <a:t>Die «klassische Frage» betrifft diejenige, wer zuerst liefert:</a:t>
            </a:r>
          </a:p>
          <a:p>
            <a:pPr marL="285750" indent="-285750">
              <a:buFont typeface="Arial" pitchFamily="34" charset="0"/>
              <a:buChar char="•"/>
            </a:pPr>
            <a:r>
              <a:rPr lang="de-CH" sz="1600" dirty="0" smtClean="0"/>
              <a:t>Die Revisionsstelle wartet mit der Unterzeichnung ihres Berichts auf das versicherungstechnische Gutachten des Experten,</a:t>
            </a:r>
          </a:p>
          <a:p>
            <a:pPr marL="285750" indent="-285750">
              <a:buFont typeface="Arial" pitchFamily="34" charset="0"/>
              <a:buChar char="•"/>
            </a:pPr>
            <a:r>
              <a:rPr lang="de-CH" sz="1600" dirty="0" smtClean="0"/>
              <a:t>Der Experte liefert das versicherungstechnische Gutachten erst, wenn er den Bericht der Revisionsstelle erhalten hat.</a:t>
            </a:r>
          </a:p>
          <a:p>
            <a:r>
              <a:rPr lang="de-CH" sz="1600" dirty="0" smtClean="0"/>
              <a:t>Diese Frage hat sich in der Praxis eingespielt: Der Experte erstellt das versicherungstechnische Gutachten auf der Basis der ungeprüften Jahresrechnung und hält in einem Vorbehalt fest, dass seine Aussagen im technischen Gutachten nur dann gelten, wenn die Revisionsstelle dem Stiftungsrat die Jahresrechnung ohne Vorbehalt zur Abnahme beantragt.</a:t>
            </a:r>
          </a:p>
          <a:p>
            <a:r>
              <a:rPr lang="de-CH" sz="1600" dirty="0" smtClean="0"/>
              <a:t>An der Stiftungsratssitzung, an der die Jahresrechnung genehmigt wird, wird in der Regel dann auch das versicherungstechnische Gutachten zur Kenntnis genommen. </a:t>
            </a:r>
          </a:p>
          <a:p>
            <a:r>
              <a:rPr lang="de-CH" sz="1600" dirty="0" smtClean="0"/>
              <a:t>Die Experten liefern der Vorsorgeeinrichtung die Höhe der technischen Verpflichtungen, gemäss der Fachrichtlinie 2 der Kammer der PK-Experten. Diese Angaben fliessen direkt in die Bilanz und den Anhang der Jahresrechnung und werden durch die Revisionsstelle in ihrem Bericht bestätigt. Der neue Standardbericht der Treuhand-Kammer hält deshalb auch fest, wer für welche Angaben in der Jahresrechnung die Verantwortung trägt. Der Standardwortlauf wurde von der OAK in der Weisung W-01/2013 als verbindlich erklärt.</a:t>
            </a:r>
          </a:p>
          <a:p>
            <a:r>
              <a:rPr lang="de-CH" sz="1600" dirty="0" smtClean="0"/>
              <a:t>Ein weiterer wichtiger Teil unserer GEKO-Tätigkeit ist der Kontakt zu den kantonalen Aufsichtsbehörden, der sich gut eingespielt hat. Jedes </a:t>
            </a:r>
            <a:r>
              <a:rPr lang="de-CH" sz="1600" dirty="0"/>
              <a:t>J</a:t>
            </a:r>
            <a:r>
              <a:rPr lang="de-CH" sz="1600" dirty="0" smtClean="0"/>
              <a:t>ahr findet eine Aussprache zwischen der GEKO und Vertretern des Vorstandes der Konferenz der kantonalen Aufsichtsbehörden statt. Dies war in der Vergangenheit nicht immer der Fall. Erst ein Offener Brief der GEKO im Jahre 2002, der auch in der Zeitschrift «Schweizer Personalvorsorge» abgedruckt wurde, hat dazu geführt, dass man sich an einen Tisch gesetzt und die Fragen diskutiert hat.</a:t>
            </a:r>
            <a:endParaRPr lang="de-CH" sz="1600" dirty="0"/>
          </a:p>
        </p:txBody>
      </p:sp>
      <p:sp>
        <p:nvSpPr>
          <p:cNvPr id="4" name="Foliennummernplatzhalter 3"/>
          <p:cNvSpPr>
            <a:spLocks noGrp="1"/>
          </p:cNvSpPr>
          <p:nvPr>
            <p:ph type="sldNum" sz="quarter" idx="10"/>
          </p:nvPr>
        </p:nvSpPr>
        <p:spPr/>
        <p:txBody>
          <a:bodyPr/>
          <a:lstStyle/>
          <a:p>
            <a:fld id="{2FB8C8F4-EDF8-4E02-9210-8F5FAF66B645}" type="slidenum">
              <a:rPr lang="en-US" smtClean="0"/>
              <a:pPr/>
              <a:t>9</a:t>
            </a:fld>
            <a:endParaRPr lang="en-US"/>
          </a:p>
        </p:txBody>
      </p:sp>
    </p:spTree>
    <p:extLst>
      <p:ext uri="{BB962C8B-B14F-4D97-AF65-F5344CB8AC3E}">
        <p14:creationId xmlns:p14="http://schemas.microsoft.com/office/powerpoint/2010/main" val="779825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aon_logo_no_clear_space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9988" y="5943600"/>
            <a:ext cx="31607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95300" y="781051"/>
            <a:ext cx="8583481" cy="822325"/>
          </a:xfrm>
        </p:spPr>
        <p:txBody>
          <a:bodyPr anchor="t"/>
          <a:lstStyle>
            <a:lvl1pPr>
              <a:defRPr sz="2800" b="1">
                <a:solidFill>
                  <a:schemeClr val="tx2"/>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0" y="1830388"/>
            <a:ext cx="8583481" cy="990600"/>
          </a:xfrm>
        </p:spPr>
        <p:txBody>
          <a:bodyPr/>
          <a:lstStyle>
            <a:lvl1pPr marL="0" indent="0">
              <a:buFont typeface="Wingdings" pitchFamily="2" charset="2"/>
              <a:buNone/>
              <a:defRPr sz="2000">
                <a:solidFill>
                  <a:schemeClr val="tx1"/>
                </a:solidFill>
              </a:defRPr>
            </a:lvl1pPr>
          </a:lstStyle>
          <a:p>
            <a:r>
              <a:rPr lang="en-US" smtClean="0"/>
              <a:t>Click to edit Master subtitle style</a:t>
            </a:r>
            <a:endParaRPr lang="en-US" dirty="0"/>
          </a:p>
        </p:txBody>
      </p:sp>
      <p:sp>
        <p:nvSpPr>
          <p:cNvPr id="5" name="TextBox 4"/>
          <p:cNvSpPr txBox="1"/>
          <p:nvPr userDrawn="1"/>
        </p:nvSpPr>
        <p:spPr>
          <a:xfrm>
            <a:off x="267131" y="6493974"/>
            <a:ext cx="1101511"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sz="800" dirty="0" smtClean="0">
                <a:solidFill>
                  <a:schemeClr val="bg2"/>
                </a:solidFill>
              </a:rPr>
              <a:t>7. September 2013</a:t>
            </a:r>
            <a:endParaRPr lang="en-US" sz="800" dirty="0">
              <a:solidFill>
                <a:schemeClr val="bg2"/>
              </a:solidFill>
            </a:endParaRPr>
          </a:p>
        </p:txBody>
      </p:sp>
      <p:sp>
        <p:nvSpPr>
          <p:cNvPr id="6" name="TextBox 5"/>
          <p:cNvSpPr txBox="1"/>
          <p:nvPr userDrawn="1"/>
        </p:nvSpPr>
        <p:spPr>
          <a:xfrm>
            <a:off x="4648926" y="6505575"/>
            <a:ext cx="357187" cy="123825"/>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FCA6E338-D9BE-43B5-BB7C-DEFEAE5C2E85}" type="slidenum">
              <a:rPr lang="en-US" sz="800">
                <a:solidFill>
                  <a:schemeClr val="bg2"/>
                </a:solidFill>
              </a:rPr>
              <a:pPr algn="r"/>
              <a:t>‹#›</a:t>
            </a:fld>
            <a:endParaRPr lang="en-US" sz="800" dirty="0">
              <a:solidFill>
                <a:schemeClr val="bg2"/>
              </a:solidFill>
            </a:endParaRPr>
          </a:p>
        </p:txBody>
      </p:sp>
    </p:spTree>
    <p:extLst>
      <p:ext uri="{BB962C8B-B14F-4D97-AF65-F5344CB8AC3E}">
        <p14:creationId xmlns:p14="http://schemas.microsoft.com/office/powerpoint/2010/main" val="4234507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781051"/>
            <a:ext cx="8583481" cy="822325"/>
          </a:xfrm>
        </p:spPr>
        <p:txBody>
          <a:bodyPr anchor="t"/>
          <a:lstStyle>
            <a:lvl1pPr>
              <a:defRPr sz="2500" b="1">
                <a:solidFill>
                  <a:srgbClr val="E11B22"/>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0" y="1830388"/>
            <a:ext cx="8583481" cy="2961503"/>
          </a:xfrm>
        </p:spPr>
        <p:txBody>
          <a:bodyPr/>
          <a:lstStyle>
            <a:lvl1pPr marL="225425" indent="-225425">
              <a:buFont typeface="Wingdings" pitchFamily="2" charset="2"/>
              <a:buChar char="§"/>
              <a:defRPr sz="1800">
                <a:solidFill>
                  <a:schemeClr val="tx1"/>
                </a:solidFill>
              </a:defRPr>
            </a:lvl1pPr>
          </a:lstStyle>
          <a:p>
            <a:r>
              <a:rPr lang="en-US" smtClean="0"/>
              <a:t>Click to edit Master subtitle style</a:t>
            </a:r>
            <a:endParaRPr lang="en-US" dirty="0"/>
          </a:p>
        </p:txBody>
      </p:sp>
      <p:sp>
        <p:nvSpPr>
          <p:cNvPr id="4" name="TextBox 3"/>
          <p:cNvSpPr txBox="1"/>
          <p:nvPr userDrawn="1"/>
        </p:nvSpPr>
        <p:spPr>
          <a:xfrm>
            <a:off x="267131" y="6493974"/>
            <a:ext cx="1101511"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sz="800" dirty="0" smtClean="0">
                <a:solidFill>
                  <a:schemeClr val="bg2"/>
                </a:solidFill>
              </a:rPr>
              <a:t>7. September 2013</a:t>
            </a:r>
            <a:endParaRPr lang="en-US" sz="800" dirty="0">
              <a:solidFill>
                <a:schemeClr val="bg2"/>
              </a:solidFill>
            </a:endParaRPr>
          </a:p>
        </p:txBody>
      </p:sp>
      <p:sp>
        <p:nvSpPr>
          <p:cNvPr id="5" name="TextBox 4"/>
          <p:cNvSpPr txBox="1"/>
          <p:nvPr userDrawn="1"/>
        </p:nvSpPr>
        <p:spPr>
          <a:xfrm>
            <a:off x="4648926" y="6505575"/>
            <a:ext cx="357187" cy="123825"/>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FCA6E338-D9BE-43B5-BB7C-DEFEAE5C2E85}" type="slidenum">
              <a:rPr lang="en-US" sz="800">
                <a:solidFill>
                  <a:schemeClr val="bg2"/>
                </a:solidFill>
              </a:rPr>
              <a:pPr algn="r"/>
              <a:t>‹#›</a:t>
            </a:fld>
            <a:endParaRPr lang="en-US" sz="800" dirty="0">
              <a:solidFill>
                <a:schemeClr val="bg2"/>
              </a:solidFill>
            </a:endParaRPr>
          </a:p>
        </p:txBody>
      </p:sp>
    </p:spTree>
    <p:extLst>
      <p:ext uri="{BB962C8B-B14F-4D97-AF65-F5344CB8AC3E}">
        <p14:creationId xmlns:p14="http://schemas.microsoft.com/office/powerpoint/2010/main" val="18474398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b="1"/>
            </a:lvl1pPr>
            <a:lvl2pPr marL="2060575" indent="-228600">
              <a:buFont typeface="Wingdings" pitchFamily="2" charset="2"/>
              <a:buChar char="§"/>
              <a:defRPr/>
            </a:lvl2pPr>
            <a:lvl3pPr marL="2286000" indent="-228600">
              <a:buFont typeface="Arial" pitchFamily="34" charset="0"/>
              <a:buChar char="–"/>
              <a:defRPr/>
            </a:lvl3pPr>
            <a:lvl4pPr marL="2520950" indent="-225425">
              <a:buFont typeface="Arial" pitchFamily="34" charset="0"/>
              <a:buChar char="•"/>
              <a:defRPr/>
            </a:lvl4pPr>
            <a:lvl5pPr marL="2736850" indent="-231775">
              <a:buFont typeface="Wingdings" pitchFamily="2" charset="2"/>
              <a:buChar char="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4627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4505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95300" y="1144588"/>
            <a:ext cx="4375150" cy="4951412"/>
          </a:xfrm>
        </p:spPr>
        <p:txBody>
          <a:bodyPr/>
          <a:lstStyle/>
          <a:p>
            <a:pPr lvl="0"/>
            <a:r>
              <a:rPr lang="en-US" noProof="0" smtClean="0"/>
              <a:t>Click icon to add chart</a:t>
            </a:r>
            <a:endParaRPr lang="en-US" noProof="0"/>
          </a:p>
        </p:txBody>
      </p:sp>
      <p:sp>
        <p:nvSpPr>
          <p:cNvPr id="4" name="Text Placeholder 3"/>
          <p:cNvSpPr>
            <a:spLocks noGrp="1"/>
          </p:cNvSpPr>
          <p:nvPr>
            <p:ph type="body" sz="half" idx="2"/>
          </p:nvPr>
        </p:nvSpPr>
        <p:spPr>
          <a:xfrm>
            <a:off x="5035550" y="1144588"/>
            <a:ext cx="4375150"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515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304800"/>
            <a:ext cx="891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144588"/>
            <a:ext cx="89154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495300" y="914400"/>
            <a:ext cx="8915400" cy="1588"/>
          </a:xfrm>
          <a:prstGeom prst="line">
            <a:avLst/>
          </a:prstGeom>
          <a:noFill/>
          <a:ln w="9525">
            <a:solidFill>
              <a:schemeClr val="bg2"/>
            </a:solidFill>
            <a:round/>
            <a:headEnd/>
            <a:tailEnd/>
          </a:ln>
        </p:spPr>
        <p:txBody>
          <a:bodyPr wrap="none" anchor="ctr"/>
          <a:lstStyle/>
          <a:p>
            <a:pPr eaLnBrk="0" hangingPunct="0">
              <a:defRPr/>
            </a:pPr>
            <a:endParaRPr lang="en-US">
              <a:latin typeface="Arial" charset="0"/>
              <a:ea typeface="ＭＳ Ｐゴシック" pitchFamily="108" charset="-128"/>
            </a:endParaRPr>
          </a:p>
        </p:txBody>
      </p:sp>
      <p:sp>
        <p:nvSpPr>
          <p:cNvPr id="9" name="TextBox 8"/>
          <p:cNvSpPr txBox="1"/>
          <p:nvPr/>
        </p:nvSpPr>
        <p:spPr>
          <a:xfrm>
            <a:off x="4648926" y="6505575"/>
            <a:ext cx="357187" cy="123825"/>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FCA6E338-D9BE-43B5-BB7C-DEFEAE5C2E85}" type="slidenum">
              <a:rPr lang="en-US" sz="800">
                <a:solidFill>
                  <a:schemeClr val="bg2"/>
                </a:solidFill>
              </a:rPr>
              <a:pPr algn="r"/>
              <a:t>‹#›</a:t>
            </a:fld>
            <a:endParaRPr lang="en-US" sz="800" dirty="0">
              <a:solidFill>
                <a:schemeClr val="bg2"/>
              </a:solidFill>
            </a:endParaRPr>
          </a:p>
        </p:txBody>
      </p:sp>
      <p:sp>
        <p:nvSpPr>
          <p:cNvPr id="6" name="TextBox 5"/>
          <p:cNvSpPr txBox="1"/>
          <p:nvPr userDrawn="1"/>
        </p:nvSpPr>
        <p:spPr>
          <a:xfrm>
            <a:off x="267131" y="6493974"/>
            <a:ext cx="1101511" cy="123111"/>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sz="800" dirty="0" smtClean="0">
                <a:solidFill>
                  <a:schemeClr val="bg2"/>
                </a:solidFill>
              </a:rPr>
              <a:t>7. September 2013</a:t>
            </a:r>
            <a:endParaRPr lang="en-US" sz="8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0" r:id="rId3"/>
    <p:sldLayoutId id="2147483665" r:id="rId4"/>
    <p:sldLayoutId id="2147483664" r:id="rId5"/>
    <p:sldLayoutId id="2147483662" r:id="rId6"/>
  </p:sldLayoutIdLst>
  <p:timing>
    <p:tnLst>
      <p:par>
        <p:cTn id="1" dur="indefinite" restart="never" nodeType="tmRoot"/>
      </p:par>
    </p:tnLst>
  </p:timing>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720" y="781051"/>
            <a:ext cx="8583481" cy="822325"/>
          </a:xfrm>
        </p:spPr>
        <p:txBody>
          <a:bodyPr/>
          <a:lstStyle/>
          <a:p>
            <a:pPr algn="ctr"/>
            <a:r>
              <a:rPr lang="de-CH" sz="3600" dirty="0" smtClean="0"/>
              <a:t>Schweizerische </a:t>
            </a:r>
            <a:r>
              <a:rPr lang="de-CH" sz="3600" dirty="0" err="1" smtClean="0"/>
              <a:t>Aktuarvereinigung</a:t>
            </a:r>
            <a:r>
              <a:rPr lang="en-US" sz="3600" dirty="0" smtClean="0"/>
              <a:t/>
            </a:r>
            <a:br>
              <a:rPr lang="en-US" sz="36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653877" y="1412776"/>
            <a:ext cx="8583481" cy="1080120"/>
          </a:xfrm>
        </p:spPr>
        <p:txBody>
          <a:bodyPr/>
          <a:lstStyle/>
          <a:p>
            <a:pPr algn="ctr" hangingPunct="0"/>
            <a:r>
              <a:rPr lang="de-CH" dirty="0"/>
              <a:t> </a:t>
            </a:r>
            <a:r>
              <a:rPr lang="de-CH" b="1" i="1" dirty="0"/>
              <a:t/>
            </a:r>
            <a:br>
              <a:rPr lang="de-CH" b="1" i="1" dirty="0"/>
            </a:br>
            <a:r>
              <a:rPr lang="de-CH" sz="2800" b="1" dirty="0" smtClean="0">
                <a:solidFill>
                  <a:schemeClr val="tx2"/>
                </a:solidFill>
                <a:latin typeface="+mj-lt"/>
                <a:ea typeface="+mj-ea"/>
                <a:cs typeface="+mj-cs"/>
              </a:rPr>
              <a:t>Mitgliederversammlung</a:t>
            </a:r>
            <a:endParaRPr lang="de-CH" dirty="0"/>
          </a:p>
        </p:txBody>
      </p:sp>
      <p:sp>
        <p:nvSpPr>
          <p:cNvPr id="8" name="Subtitle 2"/>
          <p:cNvSpPr txBox="1">
            <a:spLocks/>
          </p:cNvSpPr>
          <p:nvPr/>
        </p:nvSpPr>
        <p:spPr bwMode="auto">
          <a:xfrm>
            <a:off x="658277" y="4854724"/>
            <a:ext cx="8583481" cy="131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25000"/>
              </a:spcBef>
              <a:spcAft>
                <a:spcPct val="0"/>
              </a:spcAft>
              <a:buClr>
                <a:schemeClr val="tx1"/>
              </a:buClr>
              <a:buFont typeface="Wingdings" pitchFamily="2" charset="2"/>
              <a:buNone/>
              <a:defRPr sz="20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algn="ctr" hangingPunct="0"/>
            <a:r>
              <a:rPr lang="de-CH" kern="0" dirty="0" smtClean="0"/>
              <a:t> </a:t>
            </a:r>
            <a:r>
              <a:rPr lang="de-CH" b="1" i="1" kern="0" dirty="0" smtClean="0"/>
              <a:t/>
            </a:r>
            <a:br>
              <a:rPr lang="de-CH" b="1" i="1" kern="0" dirty="0" smtClean="0"/>
            </a:br>
            <a:r>
              <a:rPr lang="de-CH" sz="2800" b="1" kern="0" dirty="0">
                <a:solidFill>
                  <a:schemeClr val="tx2"/>
                </a:solidFill>
                <a:latin typeface="+mj-lt"/>
                <a:ea typeface="+mj-ea"/>
                <a:cs typeface="+mj-cs"/>
              </a:rPr>
              <a:t>Winterthur, </a:t>
            </a:r>
            <a:r>
              <a:rPr lang="en-US" sz="2800" b="1" kern="0" dirty="0">
                <a:solidFill>
                  <a:schemeClr val="tx2"/>
                </a:solidFill>
                <a:latin typeface="+mj-lt"/>
                <a:ea typeface="+mj-ea"/>
                <a:cs typeface="+mj-cs"/>
              </a:rPr>
              <a:t>7. September 2013</a:t>
            </a:r>
            <a:endParaRPr lang="de-CH" sz="2800" b="1" kern="0" dirty="0">
              <a:solidFill>
                <a:schemeClr val="tx2"/>
              </a:solidFill>
              <a:latin typeface="+mj-lt"/>
              <a:ea typeface="+mj-ea"/>
              <a:cs typeface="+mj-cs"/>
            </a:endParaRPr>
          </a:p>
          <a:p>
            <a:pPr algn="ctr" hangingPunct="0"/>
            <a:r>
              <a:rPr lang="en-US" sz="2800" b="1" kern="0" dirty="0" smtClean="0">
                <a:solidFill>
                  <a:schemeClr val="tx2"/>
                </a:solidFill>
                <a:latin typeface="+mj-lt"/>
                <a:ea typeface="+mj-ea"/>
                <a:cs typeface="+mj-cs"/>
              </a:rPr>
              <a:t>Werner </a:t>
            </a:r>
            <a:r>
              <a:rPr lang="en-US" sz="2800" b="1" kern="0" dirty="0" err="1" smtClean="0">
                <a:solidFill>
                  <a:schemeClr val="tx2"/>
                </a:solidFill>
                <a:latin typeface="+mj-lt"/>
                <a:ea typeface="+mj-ea"/>
                <a:cs typeface="+mj-cs"/>
              </a:rPr>
              <a:t>Koradi</a:t>
            </a:r>
            <a:endParaRPr lang="de-CH" sz="2800" b="1" kern="0" dirty="0" smtClean="0">
              <a:solidFill>
                <a:schemeClr val="tx2"/>
              </a:solidFill>
              <a:latin typeface="+mj-lt"/>
              <a:ea typeface="+mj-ea"/>
              <a:cs typeface="+mj-cs"/>
            </a:endParaRPr>
          </a:p>
          <a:p>
            <a:pPr algn="ctr"/>
            <a:r>
              <a:rPr lang="de-CH" kern="0" dirty="0" smtClean="0"/>
              <a:t> </a:t>
            </a:r>
          </a:p>
          <a:p>
            <a:pPr algn="ctr"/>
            <a:endParaRPr lang="en-US" kern="0" dirty="0"/>
          </a:p>
        </p:txBody>
      </p:sp>
      <p:sp>
        <p:nvSpPr>
          <p:cNvPr id="6" name="Subtitle 2"/>
          <p:cNvSpPr txBox="1">
            <a:spLocks/>
          </p:cNvSpPr>
          <p:nvPr/>
        </p:nvSpPr>
        <p:spPr bwMode="auto">
          <a:xfrm>
            <a:off x="655720" y="3039070"/>
            <a:ext cx="858348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ct val="25000"/>
              </a:spcBef>
              <a:spcAft>
                <a:spcPct val="0"/>
              </a:spcAft>
              <a:buClr>
                <a:schemeClr val="tx1"/>
              </a:buClr>
              <a:buFont typeface="Wingdings" pitchFamily="2" charset="2"/>
              <a:buNone/>
              <a:defRPr sz="20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algn="ctr" hangingPunct="0"/>
            <a:r>
              <a:rPr lang="de-CH" sz="3200" b="1" kern="0" dirty="0" smtClean="0"/>
              <a:t>GEMISCHTE KOMMISSION (GEKO)</a:t>
            </a:r>
            <a:r>
              <a:rPr lang="de-CH" sz="3200" b="1" i="1" kern="0" dirty="0" smtClean="0"/>
              <a:t/>
            </a:r>
            <a:br>
              <a:rPr lang="de-CH" sz="3200" b="1" i="1" kern="0" dirty="0" smtClean="0"/>
            </a:br>
            <a:endParaRPr lang="de-CH" kern="0" dirty="0"/>
          </a:p>
        </p:txBody>
      </p:sp>
      <p:sp>
        <p:nvSpPr>
          <p:cNvPr id="4" name="Oval 3"/>
          <p:cNvSpPr/>
          <p:nvPr/>
        </p:nvSpPr>
        <p:spPr bwMode="auto">
          <a:xfrm>
            <a:off x="344488" y="6453336"/>
            <a:ext cx="1152128" cy="2160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5" name="Oval 4"/>
          <p:cNvSpPr/>
          <p:nvPr/>
        </p:nvSpPr>
        <p:spPr bwMode="auto">
          <a:xfrm>
            <a:off x="4880992" y="6453336"/>
            <a:ext cx="288032" cy="2160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Arial" charset="0"/>
              <a:ea typeface="ＭＳ Ｐゴシック" pitchFamily="108" charset="-128"/>
            </a:endParaRPr>
          </a:p>
        </p:txBody>
      </p:sp>
    </p:spTree>
    <p:extLst>
      <p:ext uri="{BB962C8B-B14F-4D97-AF65-F5344CB8AC3E}">
        <p14:creationId xmlns:p14="http://schemas.microsoft.com/office/powerpoint/2010/main" val="135224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 Wichtigste Anliegen</a:t>
            </a:r>
            <a:endParaRPr lang="de-CH" sz="2800" dirty="0"/>
          </a:p>
        </p:txBody>
      </p:sp>
      <p:sp>
        <p:nvSpPr>
          <p:cNvPr id="3" name="Inhaltsplatzhalter 2"/>
          <p:cNvSpPr txBox="1">
            <a:spLocks/>
          </p:cNvSpPr>
          <p:nvPr/>
        </p:nvSpPr>
        <p:spPr>
          <a:xfrm>
            <a:off x="368189" y="1008231"/>
            <a:ext cx="8922196"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DE" sz="2800" dirty="0"/>
              <a:t>Gewährleistung der Rechtssicherheit durch </a:t>
            </a:r>
            <a:r>
              <a:rPr lang="de-DE" sz="2800" dirty="0" smtClean="0"/>
              <a:t>k</a:t>
            </a:r>
            <a:r>
              <a:rPr lang="de-CH" sz="2800" dirty="0" err="1" smtClean="0"/>
              <a:t>lare</a:t>
            </a:r>
            <a:r>
              <a:rPr lang="de-CH" sz="2800" dirty="0" smtClean="0"/>
              <a:t> Abgrenzung und </a:t>
            </a:r>
            <a:r>
              <a:rPr lang="de-DE" sz="2800" dirty="0" smtClean="0"/>
              <a:t>einheitliche Aufsichtspraxis bei den </a:t>
            </a:r>
            <a:r>
              <a:rPr lang="de-CH" sz="2800" dirty="0" smtClean="0"/>
              <a:t>kantonalen/regionalen Aufsichtsbehörden</a:t>
            </a:r>
          </a:p>
          <a:p>
            <a:pPr lvl="1"/>
            <a:r>
              <a:rPr lang="de-CH" sz="2800" kern="0" dirty="0" smtClean="0"/>
              <a:t>Informationen </a:t>
            </a:r>
            <a:r>
              <a:rPr lang="de-CH" sz="2800" kern="0" dirty="0"/>
              <a:t>im Anhang der Jahresrechnung</a:t>
            </a:r>
          </a:p>
          <a:p>
            <a:pPr lvl="1"/>
            <a:r>
              <a:rPr lang="de-CH" sz="2800" kern="0" dirty="0" smtClean="0"/>
              <a:t>Einheitliche Rundschreiben (Hirtenbriefe)</a:t>
            </a:r>
            <a:endParaRPr lang="de-CH" sz="2800" kern="0" dirty="0"/>
          </a:p>
          <a:p>
            <a:pPr lvl="1"/>
            <a:r>
              <a:rPr lang="de-DE" sz="2800" dirty="0" smtClean="0"/>
              <a:t>Teilliquidation</a:t>
            </a:r>
          </a:p>
          <a:p>
            <a:pPr lvl="1"/>
            <a:r>
              <a:rPr lang="de-DE" sz="2800" dirty="0" smtClean="0"/>
              <a:t>Erworbene Rechte bei Urkundenänderungen (insbesondere bei </a:t>
            </a:r>
            <a:r>
              <a:rPr lang="de-DE" sz="2800" dirty="0" err="1" smtClean="0"/>
              <a:t>patronalen</a:t>
            </a:r>
            <a:r>
              <a:rPr lang="de-DE" sz="2800" dirty="0" smtClean="0"/>
              <a:t> Einrichtungen!)</a:t>
            </a:r>
          </a:p>
          <a:p>
            <a:pPr lvl="1"/>
            <a:r>
              <a:rPr lang="de-DE" sz="2800" dirty="0" smtClean="0"/>
              <a:t>Fusionen / Vermögensübertragungen</a:t>
            </a:r>
          </a:p>
          <a:p>
            <a:pPr lvl="1"/>
            <a:r>
              <a:rPr lang="de-DE" sz="2800" dirty="0" smtClean="0"/>
              <a:t>Expertenbestätigung zum Rückstellungsreglement</a:t>
            </a:r>
          </a:p>
          <a:p>
            <a:endParaRPr lang="de-CH" sz="2800" kern="0" dirty="0" smtClean="0"/>
          </a:p>
        </p:txBody>
      </p:sp>
    </p:spTree>
    <p:extLst>
      <p:ext uri="{BB962C8B-B14F-4D97-AF65-F5344CB8AC3E}">
        <p14:creationId xmlns:p14="http://schemas.microsoft.com/office/powerpoint/2010/main" val="620131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 Publikationen</a:t>
            </a:r>
            <a:endParaRPr lang="de-CH" sz="2800" dirty="0"/>
          </a:p>
        </p:txBody>
      </p:sp>
      <p:sp>
        <p:nvSpPr>
          <p:cNvPr id="5" name="Inhaltsplatzhalter 2"/>
          <p:cNvSpPr txBox="1">
            <a:spLocks/>
          </p:cNvSpPr>
          <p:nvPr/>
        </p:nvSpPr>
        <p:spPr>
          <a:xfrm>
            <a:off x="366964" y="1008231"/>
            <a:ext cx="4385692"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CH" sz="2800" kern="0" dirty="0" smtClean="0"/>
              <a:t>Berufliche Vorsorge und Kontrolle</a:t>
            </a:r>
          </a:p>
          <a:p>
            <a:pPr lvl="1"/>
            <a:r>
              <a:rPr lang="de-CH" sz="2800" kern="0" dirty="0" smtClean="0"/>
              <a:t>Prüfung von Vorsorgeeinrichtungen durch Kontrollstelle und Experten für die berufliche Vorsorge</a:t>
            </a:r>
            <a:br>
              <a:rPr lang="de-CH" sz="2800" kern="0" dirty="0" smtClean="0"/>
            </a:br>
            <a:r>
              <a:rPr lang="de-CH" sz="2800" kern="0" dirty="0" smtClean="0"/>
              <a:t/>
            </a:r>
            <a:br>
              <a:rPr lang="de-CH" sz="2800" kern="0" dirty="0" smtClean="0"/>
            </a:br>
            <a:r>
              <a:rPr lang="de-CH" sz="2800" kern="0" dirty="0" smtClean="0"/>
              <a:t>Ausgabe 1990 / Edition 1989</a:t>
            </a:r>
            <a:endParaRPr lang="de-CH" sz="1800" kern="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8445"/>
            <a:ext cx="4703740" cy="488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43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 Publikationen</a:t>
            </a:r>
            <a:endParaRPr lang="de-CH" sz="2800" dirty="0"/>
          </a:p>
        </p:txBody>
      </p:sp>
      <p:sp>
        <p:nvSpPr>
          <p:cNvPr id="5" name="Inhaltsplatzhalter 2"/>
          <p:cNvSpPr txBox="1">
            <a:spLocks/>
          </p:cNvSpPr>
          <p:nvPr/>
        </p:nvSpPr>
        <p:spPr>
          <a:xfrm>
            <a:off x="366964" y="1008231"/>
            <a:ext cx="4385692"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CH" sz="2800" kern="0" dirty="0" smtClean="0"/>
              <a:t>Leitfaden zur Teilliquidation</a:t>
            </a:r>
          </a:p>
          <a:p>
            <a:pPr lvl="1"/>
            <a:r>
              <a:rPr lang="de-CH" sz="2800" kern="0" dirty="0" smtClean="0"/>
              <a:t>Zusammenarbeit von Stiftungsrat, Revisionsstelle und Experten für berufliche Vorsorge</a:t>
            </a:r>
            <a:br>
              <a:rPr lang="de-CH" sz="2800" kern="0" dirty="0" smtClean="0"/>
            </a:br>
            <a:r>
              <a:rPr lang="de-CH" sz="2800" kern="0" dirty="0" smtClean="0"/>
              <a:t/>
            </a:r>
            <a:br>
              <a:rPr lang="de-CH" sz="2800" kern="0" dirty="0" smtClean="0"/>
            </a:br>
            <a:r>
              <a:rPr lang="de-CH" sz="2800" kern="0" dirty="0" smtClean="0"/>
              <a:t>Stand Januar 2001</a:t>
            </a:r>
            <a:endParaRPr lang="de-CH" sz="1800"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558" y="1148513"/>
            <a:ext cx="4474522" cy="487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060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 Sitzungsdaten </a:t>
            </a:r>
            <a:endParaRPr lang="de-CH"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181" y="116632"/>
            <a:ext cx="4771256" cy="662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2"/>
          <p:cNvSpPr txBox="1">
            <a:spLocks/>
          </p:cNvSpPr>
          <p:nvPr/>
        </p:nvSpPr>
        <p:spPr>
          <a:xfrm>
            <a:off x="358943" y="1016252"/>
            <a:ext cx="4385692"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CH" sz="2800" kern="0" dirty="0" smtClean="0"/>
              <a:t>Werner </a:t>
            </a:r>
            <a:r>
              <a:rPr lang="de-CH" sz="2800" kern="0" dirty="0" err="1" smtClean="0"/>
              <a:t>Koradi</a:t>
            </a:r>
            <a:r>
              <a:rPr lang="de-CH" sz="2800" kern="0" dirty="0" smtClean="0"/>
              <a:t/>
            </a:r>
            <a:br>
              <a:rPr lang="de-CH" sz="2800" kern="0" dirty="0" smtClean="0"/>
            </a:br>
            <a:r>
              <a:rPr lang="de-CH" sz="2800" kern="0" dirty="0" smtClean="0"/>
              <a:t>Präsident 2009 – 2013</a:t>
            </a:r>
          </a:p>
          <a:p>
            <a:r>
              <a:rPr lang="de-CH" sz="2800" kern="0" dirty="0" smtClean="0"/>
              <a:t>Amtsübernahme mit</a:t>
            </a:r>
            <a:br>
              <a:rPr lang="de-CH" sz="2800" kern="0" dirty="0" smtClean="0"/>
            </a:br>
            <a:r>
              <a:rPr lang="de-CH" sz="2800" kern="0" dirty="0" smtClean="0"/>
              <a:t>einem (wichtigen) Dokument:</a:t>
            </a:r>
          </a:p>
          <a:p>
            <a:r>
              <a:rPr lang="de-CH" sz="2800" kern="0" dirty="0" smtClean="0"/>
              <a:t>Sitzungen </a:t>
            </a:r>
          </a:p>
          <a:p>
            <a:pPr lvl="1"/>
            <a:r>
              <a:rPr lang="de-CH" sz="2800" kern="0" dirty="0" smtClean="0"/>
              <a:t>bis 2003 bei Swiss Re</a:t>
            </a:r>
          </a:p>
          <a:p>
            <a:pPr lvl="1"/>
            <a:r>
              <a:rPr lang="de-CH" sz="2800" kern="0" dirty="0"/>
              <a:t>a</a:t>
            </a:r>
            <a:r>
              <a:rPr lang="de-CH" sz="2800" kern="0" dirty="0" smtClean="0"/>
              <a:t>b 2003 abwechselnd bei den GEKO-Mitgliedern</a:t>
            </a:r>
            <a:endParaRPr lang="de-CH" sz="1800" kern="0" dirty="0"/>
          </a:p>
        </p:txBody>
      </p:sp>
    </p:spTree>
    <p:extLst>
      <p:ext uri="{BB962C8B-B14F-4D97-AF65-F5344CB8AC3E}">
        <p14:creationId xmlns:p14="http://schemas.microsoft.com/office/powerpoint/2010/main" val="2034297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56601" y="1501527"/>
            <a:ext cx="8583481" cy="2961503"/>
          </a:xfrm>
        </p:spPr>
        <p:txBody>
          <a:bodyPr/>
          <a:lstStyle/>
          <a:p>
            <a:r>
              <a:rPr lang="de-CH" sz="2800" dirty="0" smtClean="0"/>
              <a:t>Herzlichen Dank für Ihre Aufmerksamkeit</a:t>
            </a:r>
            <a:endParaRPr lang="de-CH" sz="2800" dirty="0"/>
          </a:p>
        </p:txBody>
      </p:sp>
    </p:spTree>
    <p:extLst>
      <p:ext uri="{BB962C8B-B14F-4D97-AF65-F5344CB8AC3E}">
        <p14:creationId xmlns:p14="http://schemas.microsoft.com/office/powerpoint/2010/main" val="810608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bwMode="auto">
          <a:xfrm>
            <a:off x="992560" y="1156647"/>
            <a:ext cx="7920880" cy="3888432"/>
          </a:xfrm>
          <a:prstGeom prst="triangl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08" charset="-128"/>
            </a:endParaRPr>
          </a:p>
        </p:txBody>
      </p:sp>
      <p:sp>
        <p:nvSpPr>
          <p:cNvPr id="2" name="Title 1"/>
          <p:cNvSpPr>
            <a:spLocks noGrp="1"/>
          </p:cNvSpPr>
          <p:nvPr>
            <p:ph type="ctrTitle"/>
          </p:nvPr>
        </p:nvSpPr>
        <p:spPr>
          <a:xfrm>
            <a:off x="463216" y="414351"/>
            <a:ext cx="8583481" cy="822325"/>
          </a:xfrm>
        </p:spPr>
        <p:txBody>
          <a:bodyPr/>
          <a:lstStyle/>
          <a:p>
            <a:r>
              <a:rPr lang="de-CH" dirty="0" smtClean="0"/>
              <a:t>SAV Mitgliederversammlung 7. September 2013</a:t>
            </a:r>
            <a:endParaRPr lang="de-CH" dirty="0"/>
          </a:p>
        </p:txBody>
      </p:sp>
      <p:sp>
        <p:nvSpPr>
          <p:cNvPr id="3" name="Subtitle 2"/>
          <p:cNvSpPr>
            <a:spLocks noGrp="1"/>
          </p:cNvSpPr>
          <p:nvPr>
            <p:ph type="subTitle" idx="1"/>
          </p:nvPr>
        </p:nvSpPr>
        <p:spPr>
          <a:xfrm>
            <a:off x="2633064" y="3018607"/>
            <a:ext cx="4624192" cy="1482492"/>
          </a:xfrm>
        </p:spPr>
        <p:txBody>
          <a:bodyPr/>
          <a:lstStyle/>
          <a:p>
            <a:pPr algn="ctr" hangingPunct="0"/>
            <a:r>
              <a:rPr lang="de-CH" sz="2400" b="1" dirty="0" smtClean="0"/>
              <a:t>GEMISCHTE </a:t>
            </a:r>
            <a:r>
              <a:rPr lang="de-CH" sz="2400" b="1" dirty="0"/>
              <a:t>KOMMISSION (</a:t>
            </a:r>
            <a:r>
              <a:rPr lang="de-CH" sz="2400" b="1" dirty="0" smtClean="0"/>
              <a:t>GEKO)</a:t>
            </a:r>
            <a:r>
              <a:rPr lang="de-CH" sz="2400" b="1" i="1" dirty="0"/>
              <a:t/>
            </a:r>
            <a:br>
              <a:rPr lang="de-CH" sz="2400" b="1" i="1" dirty="0"/>
            </a:br>
            <a:r>
              <a:rPr lang="de-CH" sz="2400" b="1" dirty="0" smtClean="0"/>
              <a:t>Prüfung gemäss Art. 52a BVG</a:t>
            </a:r>
            <a:endParaRPr lang="de-CH"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4860623"/>
            <a:ext cx="3735253" cy="67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296" y="4365104"/>
            <a:ext cx="2105136" cy="118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942" y="1148054"/>
            <a:ext cx="3219341" cy="7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520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195" y="320842"/>
            <a:ext cx="8915400" cy="520700"/>
          </a:xfrm>
        </p:spPr>
        <p:txBody>
          <a:bodyPr/>
          <a:lstStyle/>
          <a:p>
            <a:r>
              <a:rPr lang="de-CH" sz="2800" dirty="0" smtClean="0"/>
              <a:t>Mitglieder – Vertreterin SAV</a:t>
            </a:r>
            <a:endParaRPr lang="de-CH" sz="2800" dirty="0"/>
          </a:p>
        </p:txBody>
      </p:sp>
      <p:sp>
        <p:nvSpPr>
          <p:cNvPr id="3" name="Inhaltsplatzhalter 2"/>
          <p:cNvSpPr>
            <a:spLocks noGrp="1"/>
          </p:cNvSpPr>
          <p:nvPr>
            <p:ph idx="1"/>
          </p:nvPr>
        </p:nvSpPr>
        <p:spPr>
          <a:xfrm>
            <a:off x="3840977" y="1048336"/>
            <a:ext cx="5393804" cy="5380756"/>
          </a:xfrm>
        </p:spPr>
        <p:txBody>
          <a:bodyPr/>
          <a:lstStyle/>
          <a:p>
            <a:r>
              <a:rPr lang="de-CH" sz="2800" dirty="0" smtClean="0"/>
              <a:t>Marianne Ort – </a:t>
            </a:r>
            <a:r>
              <a:rPr lang="de-CH" sz="2800" dirty="0" err="1" smtClean="0"/>
              <a:t>aktuariat</a:t>
            </a:r>
            <a:r>
              <a:rPr lang="de-CH" sz="2800" dirty="0" smtClean="0"/>
              <a:t> </a:t>
            </a:r>
            <a:r>
              <a:rPr lang="de-CH" sz="2800" dirty="0" err="1" smtClean="0"/>
              <a:t>ort</a:t>
            </a:r>
            <a:endParaRPr lang="de-CH" sz="2800" dirty="0" smtClean="0"/>
          </a:p>
          <a:p>
            <a:endParaRPr lang="de-CH" sz="1800" dirty="0"/>
          </a:p>
          <a:p>
            <a:pPr marL="285750" indent="-285750">
              <a:buFont typeface="Wingdings" pitchFamily="2" charset="2"/>
              <a:buChar char="§"/>
            </a:pPr>
            <a:r>
              <a:rPr lang="de-CH" sz="1800" dirty="0" smtClean="0"/>
              <a:t>Selbständige </a:t>
            </a:r>
            <a:r>
              <a:rPr lang="de-CH" sz="1800" dirty="0"/>
              <a:t>Tätigkeit, </a:t>
            </a:r>
            <a:r>
              <a:rPr lang="de-CH" sz="1800" dirty="0" smtClean="0"/>
              <a:t/>
            </a:r>
            <a:br>
              <a:rPr lang="de-CH" sz="1800" dirty="0" smtClean="0"/>
            </a:br>
            <a:r>
              <a:rPr lang="de-CH" sz="1800" dirty="0" err="1" smtClean="0"/>
              <a:t>aktuariat</a:t>
            </a:r>
            <a:r>
              <a:rPr lang="de-CH" sz="1800" dirty="0" smtClean="0"/>
              <a:t> </a:t>
            </a:r>
            <a:r>
              <a:rPr lang="de-CH" sz="1800" dirty="0" err="1"/>
              <a:t>ort</a:t>
            </a:r>
            <a:r>
              <a:rPr lang="de-CH" sz="1800" dirty="0"/>
              <a:t>,  </a:t>
            </a:r>
            <a:r>
              <a:rPr lang="de-CH" sz="1800" dirty="0" smtClean="0"/>
              <a:t>Büro </a:t>
            </a:r>
            <a:r>
              <a:rPr lang="de-CH" sz="1800" dirty="0"/>
              <a:t>für </a:t>
            </a:r>
            <a:r>
              <a:rPr lang="de-CH" sz="1800" dirty="0" err="1"/>
              <a:t>aktuarielle</a:t>
            </a:r>
            <a:r>
              <a:rPr lang="de-CH" sz="1800" dirty="0"/>
              <a:t> Fragen</a:t>
            </a:r>
          </a:p>
          <a:p>
            <a:pPr marL="285750" indent="-285750">
              <a:buFont typeface="Wingdings" pitchFamily="2" charset="2"/>
              <a:buChar char="§"/>
            </a:pPr>
            <a:r>
              <a:rPr lang="de-CH" sz="1800" dirty="0" smtClean="0"/>
              <a:t>Dienstleistung </a:t>
            </a:r>
            <a:r>
              <a:rPr lang="de-CH" sz="1800" dirty="0"/>
              <a:t>für Vorsorgeeinrichtungen und Versicherungsgesellschaften im Bereich </a:t>
            </a:r>
            <a:r>
              <a:rPr lang="de-CH" sz="1800" dirty="0" err="1"/>
              <a:t>Aktuariat</a:t>
            </a:r>
            <a:r>
              <a:rPr lang="de-CH" sz="1800" dirty="0"/>
              <a:t>  </a:t>
            </a:r>
          </a:p>
          <a:p>
            <a:pPr marL="285750" indent="-285750">
              <a:buFont typeface="Wingdings" pitchFamily="2" charset="2"/>
              <a:buChar char="§"/>
            </a:pPr>
            <a:r>
              <a:rPr lang="de-CH" sz="1800" dirty="0" smtClean="0"/>
              <a:t>Tätigkeit </a:t>
            </a:r>
            <a:r>
              <a:rPr lang="de-CH" sz="1800" dirty="0"/>
              <a:t>in der Schweizerischen </a:t>
            </a:r>
            <a:r>
              <a:rPr lang="de-CH" sz="1800" dirty="0" err="1"/>
              <a:t>Aktuarvereinigung</a:t>
            </a:r>
            <a:r>
              <a:rPr lang="de-CH" sz="1800" dirty="0"/>
              <a:t> (SAV</a:t>
            </a:r>
            <a:r>
              <a:rPr lang="de-CH" sz="1800" dirty="0" smtClean="0"/>
              <a:t>)</a:t>
            </a:r>
            <a:endParaRPr lang="de-CH" sz="1800" dirty="0"/>
          </a:p>
          <a:p>
            <a:pPr marL="285750" lvl="0" indent="-285750">
              <a:buFont typeface="Wingdings" pitchFamily="2" charset="2"/>
              <a:buChar char="§"/>
            </a:pPr>
            <a:r>
              <a:rPr lang="de-CH" sz="1800" dirty="0" smtClean="0"/>
              <a:t>Mitglied </a:t>
            </a:r>
            <a:r>
              <a:rPr lang="de-CH" sz="1800" dirty="0"/>
              <a:t>des Vorstandes </a:t>
            </a:r>
            <a:r>
              <a:rPr lang="de-CH" sz="1800" dirty="0" smtClean="0"/>
              <a:t>SAV</a:t>
            </a:r>
            <a:endParaRPr lang="de-CH" sz="1800" dirty="0"/>
          </a:p>
          <a:p>
            <a:pPr marL="285750" lvl="0" indent="-285750">
              <a:buFont typeface="Wingdings" pitchFamily="2" charset="2"/>
              <a:buChar char="§"/>
            </a:pPr>
            <a:r>
              <a:rPr lang="de-CH" sz="1800" dirty="0" smtClean="0"/>
              <a:t>Prüfungskommission </a:t>
            </a:r>
            <a:r>
              <a:rPr lang="de-CH" sz="1800" dirty="0"/>
              <a:t>Aktuare </a:t>
            </a:r>
            <a:r>
              <a:rPr lang="de-CH" sz="1800" dirty="0" smtClean="0"/>
              <a:t>SAV</a:t>
            </a:r>
            <a:endParaRPr lang="de-CH" sz="1800" dirty="0"/>
          </a:p>
          <a:p>
            <a:pPr marL="285750" indent="-285750">
              <a:buFont typeface="Wingdings" pitchFamily="2" charset="2"/>
              <a:buChar char="§"/>
            </a:pPr>
            <a:r>
              <a:rPr lang="de-CH" sz="1800" dirty="0" smtClean="0"/>
              <a:t>Gemischte </a:t>
            </a:r>
            <a:r>
              <a:rPr lang="de-CH" sz="1800" dirty="0"/>
              <a:t>Kommission GEKO	</a:t>
            </a:r>
          </a:p>
        </p:txBody>
      </p:sp>
      <p:pic>
        <p:nvPicPr>
          <p:cNvPr id="4" name="Bild 1" descr="C:\Users\mariadmin\Documents\bilder_marianne\bilder 2\sav_134.jpg"/>
          <p:cNvPicPr/>
          <p:nvPr/>
        </p:nvPicPr>
        <p:blipFill>
          <a:blip r:embed="rId3" cstate="print"/>
          <a:srcRect/>
          <a:stretch>
            <a:fillRect/>
          </a:stretch>
        </p:blipFill>
        <p:spPr bwMode="auto">
          <a:xfrm>
            <a:off x="488141" y="1148807"/>
            <a:ext cx="2376627" cy="3349005"/>
          </a:xfrm>
          <a:prstGeom prst="rect">
            <a:avLst/>
          </a:prstGeom>
          <a:noFill/>
          <a:ln w="9525">
            <a:noFill/>
            <a:miter lim="800000"/>
            <a:headEnd/>
            <a:tailEnd/>
          </a:ln>
        </p:spPr>
      </p:pic>
    </p:spTree>
    <p:extLst>
      <p:ext uri="{BB962C8B-B14F-4D97-AF65-F5344CB8AC3E}">
        <p14:creationId xmlns:p14="http://schemas.microsoft.com/office/powerpoint/2010/main" val="1500073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195" y="320842"/>
            <a:ext cx="8915400" cy="520700"/>
          </a:xfrm>
        </p:spPr>
        <p:txBody>
          <a:bodyPr/>
          <a:lstStyle/>
          <a:p>
            <a:r>
              <a:rPr lang="de-CH" sz="2800" dirty="0" smtClean="0"/>
              <a:t>Mitglieder – Vertreterin SAV</a:t>
            </a:r>
            <a:endParaRPr lang="de-CH" sz="2800" dirty="0"/>
          </a:p>
        </p:txBody>
      </p:sp>
      <p:sp>
        <p:nvSpPr>
          <p:cNvPr id="3" name="Inhaltsplatzhalter 2"/>
          <p:cNvSpPr>
            <a:spLocks noGrp="1"/>
          </p:cNvSpPr>
          <p:nvPr>
            <p:ph idx="1"/>
          </p:nvPr>
        </p:nvSpPr>
        <p:spPr>
          <a:xfrm>
            <a:off x="3848455" y="1048336"/>
            <a:ext cx="5393804" cy="4951412"/>
          </a:xfrm>
        </p:spPr>
        <p:txBody>
          <a:bodyPr/>
          <a:lstStyle/>
          <a:p>
            <a:r>
              <a:rPr lang="de-CH" sz="2800" dirty="0" err="1" smtClean="0"/>
              <a:t>Parivash</a:t>
            </a:r>
            <a:r>
              <a:rPr lang="de-CH" sz="2800" dirty="0" smtClean="0"/>
              <a:t> Kurmann</a:t>
            </a:r>
          </a:p>
          <a:p>
            <a:endParaRPr lang="de-CH" sz="1800" dirty="0"/>
          </a:p>
          <a:p>
            <a:pPr marL="285750" lvl="0" indent="-285750">
              <a:buFont typeface="Wingdings" pitchFamily="2" charset="2"/>
              <a:buChar char="§"/>
            </a:pPr>
            <a:r>
              <a:rPr lang="de-CH" sz="1800" dirty="0"/>
              <a:t>Studium der Mathematik an der Uni Zürich</a:t>
            </a:r>
          </a:p>
          <a:p>
            <a:pPr marL="285750" lvl="0" indent="-285750">
              <a:buFont typeface="Wingdings" pitchFamily="2" charset="2"/>
              <a:buChar char="§"/>
            </a:pPr>
            <a:r>
              <a:rPr lang="de-CH" sz="1800" dirty="0" smtClean="0"/>
              <a:t>Ausbildung </a:t>
            </a:r>
            <a:r>
              <a:rPr lang="de-CH" sz="1800" dirty="0"/>
              <a:t>als </a:t>
            </a:r>
            <a:r>
              <a:rPr lang="de-CH" sz="1800" dirty="0" smtClean="0"/>
              <a:t>Pensionsversicherungs-</a:t>
            </a:r>
            <a:br>
              <a:rPr lang="de-CH" sz="1800" dirty="0" smtClean="0"/>
            </a:br>
            <a:r>
              <a:rPr lang="de-CH" sz="1800" dirty="0" err="1" smtClean="0"/>
              <a:t>expertin</a:t>
            </a:r>
            <a:r>
              <a:rPr lang="de-CH" sz="1800" dirty="0" smtClean="0"/>
              <a:t> </a:t>
            </a:r>
            <a:r>
              <a:rPr lang="de-CH" sz="1800" dirty="0"/>
              <a:t>im Jahre </a:t>
            </a:r>
            <a:r>
              <a:rPr lang="de-CH" sz="1800" dirty="0" smtClean="0"/>
              <a:t>2000</a:t>
            </a:r>
          </a:p>
          <a:p>
            <a:pPr marL="285750" lvl="0" indent="-285750">
              <a:buFont typeface="Wingdings" pitchFamily="2" charset="2"/>
              <a:buChar char="§"/>
            </a:pPr>
            <a:r>
              <a:rPr lang="de-CH" sz="1800" dirty="0" smtClean="0"/>
              <a:t>Aktuarin SAV</a:t>
            </a:r>
            <a:endParaRPr lang="de-CH" sz="1800" dirty="0"/>
          </a:p>
          <a:p>
            <a:pPr marL="285750" lvl="0" indent="-285750">
              <a:buFont typeface="Wingdings" pitchFamily="2" charset="2"/>
              <a:buChar char="§"/>
            </a:pPr>
            <a:r>
              <a:rPr lang="de-CH" sz="1800" dirty="0" smtClean="0"/>
              <a:t>Seit </a:t>
            </a:r>
            <a:r>
              <a:rPr lang="de-CH" sz="1800" dirty="0"/>
              <a:t>zwei Jahren bei der Pensionskasse UBS</a:t>
            </a:r>
          </a:p>
          <a:p>
            <a:pPr marL="285750" lvl="0" indent="-285750">
              <a:buFont typeface="Wingdings" pitchFamily="2" charset="2"/>
              <a:buChar char="§"/>
            </a:pPr>
            <a:r>
              <a:rPr lang="de-CH" sz="1800" dirty="0" smtClean="0"/>
              <a:t>10 </a:t>
            </a:r>
            <a:r>
              <a:rPr lang="de-CH" sz="1800" dirty="0"/>
              <a:t>Jahre bei der Zürich Lebensversicherung </a:t>
            </a:r>
          </a:p>
          <a:p>
            <a:pPr marL="285750" lvl="0" indent="-285750">
              <a:buFont typeface="Wingdings" pitchFamily="2" charset="2"/>
              <a:buChar char="§"/>
            </a:pPr>
            <a:r>
              <a:rPr lang="de-CH" sz="1800" dirty="0" smtClean="0"/>
              <a:t>10 </a:t>
            </a:r>
            <a:r>
              <a:rPr lang="de-CH" sz="1800" dirty="0"/>
              <a:t>Jahre bei Swiss Life und Swiss Life Pension Services</a:t>
            </a:r>
          </a:p>
          <a:p>
            <a:pPr marL="285750" lvl="0" indent="-285750">
              <a:buFont typeface="Wingdings" pitchFamily="2" charset="2"/>
              <a:buChar char="§"/>
            </a:pPr>
            <a:r>
              <a:rPr lang="de-CH" sz="1800" dirty="0" smtClean="0"/>
              <a:t>Gewählt </a:t>
            </a:r>
            <a:r>
              <a:rPr lang="de-CH" sz="1800" dirty="0"/>
              <a:t>in der Vorstandssitzung der SAV vom 5. September 2003 als Vertreterin </a:t>
            </a:r>
            <a:r>
              <a:rPr lang="de-CH" sz="1800" dirty="0" smtClean="0"/>
              <a:t>in der GEKO</a:t>
            </a:r>
            <a:r>
              <a:rPr lang="de-CH" sz="1800" dirty="0"/>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1144588"/>
            <a:ext cx="2381510" cy="336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53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195" y="320842"/>
            <a:ext cx="8915400" cy="520700"/>
          </a:xfrm>
        </p:spPr>
        <p:txBody>
          <a:bodyPr/>
          <a:lstStyle/>
          <a:p>
            <a:r>
              <a:rPr lang="de-CH" sz="2800" dirty="0" smtClean="0"/>
              <a:t>Mitglieder – Vertreter THK</a:t>
            </a:r>
            <a:endParaRPr lang="de-CH" sz="2800" dirty="0"/>
          </a:p>
        </p:txBody>
      </p:sp>
      <p:sp>
        <p:nvSpPr>
          <p:cNvPr id="3" name="Inhaltsplatzhalter 2"/>
          <p:cNvSpPr>
            <a:spLocks noGrp="1"/>
          </p:cNvSpPr>
          <p:nvPr>
            <p:ph idx="1"/>
          </p:nvPr>
        </p:nvSpPr>
        <p:spPr>
          <a:xfrm>
            <a:off x="3848455" y="1056357"/>
            <a:ext cx="5393804" cy="4948708"/>
          </a:xfrm>
        </p:spPr>
        <p:txBody>
          <a:bodyPr/>
          <a:lstStyle/>
          <a:p>
            <a:r>
              <a:rPr lang="de-CH" sz="2800" dirty="0" smtClean="0"/>
              <a:t>Kurt </a:t>
            </a:r>
            <a:r>
              <a:rPr lang="de-CH" sz="2800" dirty="0" err="1" smtClean="0"/>
              <a:t>Gysin</a:t>
            </a:r>
            <a:r>
              <a:rPr lang="de-CH" sz="2800" dirty="0" smtClean="0"/>
              <a:t> - KPMG</a:t>
            </a:r>
          </a:p>
          <a:p>
            <a:endParaRPr lang="de-CH" sz="1800" dirty="0" smtClean="0"/>
          </a:p>
          <a:p>
            <a:pPr marL="285750" indent="-285750">
              <a:buFont typeface="Wingdings" pitchFamily="2" charset="2"/>
              <a:buChar char="§"/>
            </a:pPr>
            <a:r>
              <a:rPr lang="de-CH" sz="1800" dirty="0" smtClean="0"/>
              <a:t>Dipl</a:t>
            </a:r>
            <a:r>
              <a:rPr lang="de-CH" sz="1800" dirty="0"/>
              <a:t>. Wirtschaftsprüfer</a:t>
            </a:r>
          </a:p>
          <a:p>
            <a:pPr marL="285750" lvl="0" indent="-285750">
              <a:buFont typeface="Wingdings" pitchFamily="2" charset="2"/>
              <a:buChar char="§"/>
            </a:pPr>
            <a:r>
              <a:rPr lang="de-CH" sz="1800" dirty="0" smtClean="0"/>
              <a:t>Partner KPMG</a:t>
            </a:r>
            <a:r>
              <a:rPr lang="de-CH" sz="1800" dirty="0"/>
              <a:t/>
            </a:r>
            <a:br>
              <a:rPr lang="de-CH" sz="1800" dirty="0"/>
            </a:br>
            <a:r>
              <a:rPr lang="de-CH" sz="1800" dirty="0" smtClean="0"/>
              <a:t>Leiter </a:t>
            </a:r>
            <a:r>
              <a:rPr lang="de-CH" sz="1800" dirty="0"/>
              <a:t>Kundensegment </a:t>
            </a:r>
            <a:r>
              <a:rPr lang="de-CH" sz="1800" dirty="0" smtClean="0"/>
              <a:t>Vorsorgeeinrichtungen</a:t>
            </a:r>
          </a:p>
          <a:p>
            <a:pPr marL="285750" indent="-285750">
              <a:buFont typeface="Wingdings" pitchFamily="2" charset="2"/>
              <a:buChar char="§"/>
            </a:pPr>
            <a:r>
              <a:rPr lang="de-CH" sz="1800" dirty="0" smtClean="0"/>
              <a:t>Mitglied </a:t>
            </a:r>
            <a:r>
              <a:rPr lang="de-CH" sz="1800" dirty="0"/>
              <a:t>Subkommission </a:t>
            </a:r>
            <a:r>
              <a:rPr lang="de-CH" sz="1800" dirty="0" smtClean="0"/>
              <a:t>Personalvorsorgeeinrichtungen </a:t>
            </a:r>
            <a:r>
              <a:rPr lang="de-CH" sz="1800" dirty="0"/>
              <a:t>der Fachkommission Versicherungen der Treuhand-Kammer </a:t>
            </a:r>
          </a:p>
          <a:p>
            <a:pPr marL="285750" indent="-285750">
              <a:buFont typeface="Wingdings" pitchFamily="2" charset="2"/>
              <a:buChar char="§"/>
            </a:pPr>
            <a:r>
              <a:rPr lang="de-CH" sz="1800" dirty="0" smtClean="0"/>
              <a:t>Mitglied der </a:t>
            </a:r>
            <a:r>
              <a:rPr lang="de-CH" sz="1800" dirty="0"/>
              <a:t>Arbeitsgruppe der FER, welche den Rechnungslegungsstandard Swiss GAAP FER 26 </a:t>
            </a:r>
            <a:r>
              <a:rPr lang="de-CH" sz="1800" dirty="0" smtClean="0"/>
              <a:t>entwickelte </a:t>
            </a:r>
            <a:r>
              <a:rPr lang="de-CH" sz="1800" dirty="0"/>
              <a:t>und auch an deren gegenwärtiger Aktualisierung massgeblich beteiligt</a:t>
            </a:r>
          </a:p>
          <a:p>
            <a:pPr marL="285750" lvl="0" indent="-285750">
              <a:buFont typeface="Wingdings" pitchFamily="2" charset="2"/>
              <a:buChar char="§"/>
            </a:pPr>
            <a:r>
              <a:rPr lang="de-CH" sz="1800" dirty="0" smtClean="0"/>
              <a:t>GEKO Mitglied seit 26. Mai 1998</a:t>
            </a:r>
            <a:endParaRPr lang="de-CH" sz="1800" dirty="0"/>
          </a:p>
        </p:txBody>
      </p:sp>
      <p:pic>
        <p:nvPicPr>
          <p:cNvPr id="5" name="Picture 10" descr="GysinKurt10330.jpg"/>
          <p:cNvPicPr>
            <a:picLocks noChangeAspect="1"/>
          </p:cNvPicPr>
          <p:nvPr/>
        </p:nvPicPr>
        <p:blipFill>
          <a:blip r:embed="rId3" cstate="print"/>
          <a:srcRect/>
          <a:stretch>
            <a:fillRect/>
          </a:stretch>
        </p:blipFill>
        <p:spPr bwMode="auto">
          <a:xfrm>
            <a:off x="488323" y="1147540"/>
            <a:ext cx="2377116" cy="3145556"/>
          </a:xfrm>
          <a:prstGeom prst="rect">
            <a:avLst/>
          </a:prstGeom>
          <a:noFill/>
          <a:ln w="9525">
            <a:noFill/>
            <a:miter lim="800000"/>
            <a:headEnd/>
            <a:tailEnd/>
          </a:ln>
        </p:spPr>
      </p:pic>
    </p:spTree>
    <p:extLst>
      <p:ext uri="{BB962C8B-B14F-4D97-AF65-F5344CB8AC3E}">
        <p14:creationId xmlns:p14="http://schemas.microsoft.com/office/powerpoint/2010/main" val="153698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195" y="320842"/>
            <a:ext cx="8915400" cy="520700"/>
          </a:xfrm>
        </p:spPr>
        <p:txBody>
          <a:bodyPr/>
          <a:lstStyle/>
          <a:p>
            <a:r>
              <a:rPr lang="de-CH" sz="2800" dirty="0" smtClean="0"/>
              <a:t>Mitglieder – Vertreter THK</a:t>
            </a:r>
            <a:endParaRPr lang="de-CH" sz="2800" dirty="0"/>
          </a:p>
        </p:txBody>
      </p:sp>
      <p:sp>
        <p:nvSpPr>
          <p:cNvPr id="3" name="Inhaltsplatzhalter 2"/>
          <p:cNvSpPr>
            <a:spLocks noGrp="1"/>
          </p:cNvSpPr>
          <p:nvPr>
            <p:ph idx="1"/>
          </p:nvPr>
        </p:nvSpPr>
        <p:spPr>
          <a:xfrm>
            <a:off x="3848455" y="1052736"/>
            <a:ext cx="5393804" cy="5043264"/>
          </a:xfrm>
        </p:spPr>
        <p:txBody>
          <a:bodyPr/>
          <a:lstStyle/>
          <a:p>
            <a:r>
              <a:rPr lang="de-CH" sz="2800" dirty="0" smtClean="0"/>
              <a:t>Roland Sauter - </a:t>
            </a:r>
            <a:r>
              <a:rPr lang="de-CH" sz="2800" dirty="0" err="1" smtClean="0"/>
              <a:t>PwC</a:t>
            </a:r>
            <a:endParaRPr lang="de-CH" sz="2800" dirty="0" smtClean="0"/>
          </a:p>
          <a:p>
            <a:endParaRPr lang="de-CH" sz="1800" dirty="0" smtClean="0"/>
          </a:p>
          <a:p>
            <a:pPr marL="285750" indent="-285750">
              <a:buFont typeface="Wingdings" pitchFamily="2" charset="2"/>
              <a:buChar char="§"/>
            </a:pPr>
            <a:r>
              <a:rPr lang="de-CH" sz="1800" dirty="0" err="1" smtClean="0"/>
              <a:t>lic</a:t>
            </a:r>
            <a:r>
              <a:rPr lang="de-CH" sz="1800" dirty="0"/>
              <a:t>. </a:t>
            </a:r>
            <a:r>
              <a:rPr lang="de-CH" sz="1800" dirty="0" err="1"/>
              <a:t>rer</a:t>
            </a:r>
            <a:r>
              <a:rPr lang="de-CH" sz="1800" dirty="0"/>
              <a:t>. pol., </a:t>
            </a:r>
            <a:r>
              <a:rPr lang="de-CH" sz="1800" dirty="0" err="1"/>
              <a:t>dipl.</a:t>
            </a:r>
            <a:r>
              <a:rPr lang="de-CH" sz="1800" dirty="0"/>
              <a:t> Wirtschaftsprüfer, </a:t>
            </a:r>
            <a:r>
              <a:rPr lang="de-CH" sz="1800" dirty="0" err="1" smtClean="0"/>
              <a:t>Director</a:t>
            </a:r>
            <a:r>
              <a:rPr lang="de-CH" sz="1800" dirty="0"/>
              <a:t>, </a:t>
            </a:r>
            <a:r>
              <a:rPr lang="de-CH" sz="1800" dirty="0" smtClean="0"/>
              <a:t>verantwortlich </a:t>
            </a:r>
            <a:r>
              <a:rPr lang="de-CH" sz="1800" dirty="0"/>
              <a:t>für die fachliche Leitung der Prüfung von Einrichtungen der beruflichen Vorsorge in der Schweiz. </a:t>
            </a:r>
          </a:p>
          <a:p>
            <a:pPr marL="285750" indent="-285750">
              <a:buFont typeface="Wingdings" pitchFamily="2" charset="2"/>
              <a:buChar char="§"/>
            </a:pPr>
            <a:r>
              <a:rPr lang="de-CH" sz="1800" dirty="0" smtClean="0"/>
              <a:t>Leiter </a:t>
            </a:r>
            <a:r>
              <a:rPr lang="de-CH" sz="1800" dirty="0"/>
              <a:t>Subkommission Personalvorsorgeeinrichtungen der Fachkommission Versicherungen der Treuhand-Kammer </a:t>
            </a:r>
            <a:endParaRPr lang="de-CH" sz="1800" dirty="0" smtClean="0"/>
          </a:p>
          <a:p>
            <a:pPr marL="285750" indent="-285750">
              <a:buFont typeface="Wingdings" pitchFamily="2" charset="2"/>
              <a:buChar char="§"/>
            </a:pPr>
            <a:r>
              <a:rPr lang="de-CH" sz="1800" dirty="0" smtClean="0"/>
              <a:t>Vorsitz </a:t>
            </a:r>
            <a:r>
              <a:rPr lang="de-CH" sz="1800" dirty="0"/>
              <a:t>der Arbeitsgruppe der FER, welche den Rechnungslegungsstandard Swiss GAAP FER 26 entwickelte und </a:t>
            </a:r>
            <a:r>
              <a:rPr lang="de-CH" sz="1800" dirty="0" smtClean="0"/>
              <a:t>auch </a:t>
            </a:r>
            <a:r>
              <a:rPr lang="de-CH" sz="1800" dirty="0"/>
              <a:t>an deren gegenwärtiger Aktualisierung massgeblich </a:t>
            </a:r>
            <a:r>
              <a:rPr lang="de-CH" sz="1800" dirty="0" smtClean="0"/>
              <a:t>beteiligt</a:t>
            </a:r>
          </a:p>
          <a:p>
            <a:pPr marL="285750" indent="-285750">
              <a:buFont typeface="Wingdings" pitchFamily="2" charset="2"/>
              <a:buChar char="§"/>
            </a:pPr>
            <a:r>
              <a:rPr lang="de-CH" sz="1800" dirty="0" smtClean="0"/>
              <a:t>GEKO Mitglied seit 26. Mai 1998</a:t>
            </a:r>
            <a:endParaRPr lang="de-CH"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5" y="1148082"/>
            <a:ext cx="2376933" cy="335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2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5195" y="320842"/>
            <a:ext cx="8915400" cy="520700"/>
          </a:xfrm>
        </p:spPr>
        <p:txBody>
          <a:bodyPr/>
          <a:lstStyle/>
          <a:p>
            <a:r>
              <a:rPr lang="de-CH" sz="2800" dirty="0" smtClean="0"/>
              <a:t>Mitglieder – Vertreter KPE</a:t>
            </a:r>
            <a:endParaRPr lang="de-CH" sz="2800" dirty="0"/>
          </a:p>
        </p:txBody>
      </p:sp>
      <p:sp>
        <p:nvSpPr>
          <p:cNvPr id="3" name="Inhaltsplatzhalter 2"/>
          <p:cNvSpPr>
            <a:spLocks noGrp="1"/>
          </p:cNvSpPr>
          <p:nvPr>
            <p:ph idx="1"/>
          </p:nvPr>
        </p:nvSpPr>
        <p:spPr>
          <a:xfrm>
            <a:off x="3840434" y="1056357"/>
            <a:ext cx="5393804" cy="4951412"/>
          </a:xfrm>
        </p:spPr>
        <p:txBody>
          <a:bodyPr/>
          <a:lstStyle/>
          <a:p>
            <a:r>
              <a:rPr lang="de-CH" sz="2800" dirty="0" smtClean="0"/>
              <a:t>Pascal Renaud – Aon Hewitt</a:t>
            </a:r>
          </a:p>
          <a:p>
            <a:endParaRPr lang="de-CH" sz="1800" dirty="0" smtClean="0"/>
          </a:p>
          <a:p>
            <a:pPr marL="285750" lvl="0" indent="-285750">
              <a:buFont typeface="Wingdings" pitchFamily="2" charset="2"/>
              <a:buChar char="§"/>
            </a:pPr>
            <a:r>
              <a:rPr lang="de-CH" sz="1800" dirty="0" smtClean="0"/>
              <a:t>Dipl. Pensionsversicherungsexperte</a:t>
            </a:r>
          </a:p>
          <a:p>
            <a:pPr marL="285750" lvl="0" indent="-285750">
              <a:buFont typeface="Wingdings" pitchFamily="2" charset="2"/>
              <a:buChar char="§"/>
            </a:pPr>
            <a:r>
              <a:rPr lang="de-CH" sz="1800" dirty="0" smtClean="0"/>
              <a:t>Partner </a:t>
            </a:r>
            <a:r>
              <a:rPr lang="de-CH" sz="1800" dirty="0"/>
              <a:t>und Mitglied des Swiss Management Teams von Aon Hewitt -</a:t>
            </a:r>
            <a:r>
              <a:rPr lang="de-CH" sz="1800" dirty="0" smtClean="0"/>
              <a:t> Leiter Sitz Zürich </a:t>
            </a:r>
          </a:p>
          <a:p>
            <a:pPr marL="285750" lvl="0" indent="-285750">
              <a:buFont typeface="Wingdings" pitchFamily="2" charset="2"/>
              <a:buChar char="§"/>
            </a:pPr>
            <a:r>
              <a:rPr lang="de-CH" sz="1800" dirty="0" smtClean="0"/>
              <a:t>Mitglied </a:t>
            </a:r>
            <a:r>
              <a:rPr lang="de-CH" sz="1800" dirty="0"/>
              <a:t>der schweizerischen Kammer der Pensionskassen-Experten und der schweizerischen </a:t>
            </a:r>
            <a:r>
              <a:rPr lang="de-CH" sz="1800" dirty="0" err="1" smtClean="0"/>
              <a:t>Aktuarvereinigung</a:t>
            </a:r>
            <a:r>
              <a:rPr lang="de-CH" sz="1800" dirty="0" smtClean="0"/>
              <a:t> </a:t>
            </a:r>
          </a:p>
          <a:p>
            <a:pPr marL="285750" lvl="0" indent="-285750">
              <a:buFont typeface="Wingdings" pitchFamily="2" charset="2"/>
              <a:buChar char="§"/>
            </a:pPr>
            <a:r>
              <a:rPr lang="de-CH" sz="1800" dirty="0" smtClean="0"/>
              <a:t>Dozent an für </a:t>
            </a:r>
            <a:r>
              <a:rPr lang="de-CH" sz="1800" dirty="0"/>
              <a:t>den Master </a:t>
            </a:r>
            <a:r>
              <a:rPr lang="de-CH" sz="1800" dirty="0" err="1"/>
              <a:t>of</a:t>
            </a:r>
            <a:r>
              <a:rPr lang="de-CH" sz="1800" dirty="0"/>
              <a:t> </a:t>
            </a:r>
            <a:r>
              <a:rPr lang="de-CH" sz="1800" dirty="0" err="1"/>
              <a:t>Advance</a:t>
            </a:r>
            <a:r>
              <a:rPr lang="de-CH" sz="1800" dirty="0"/>
              <a:t> Studies MAS Bank </a:t>
            </a:r>
            <a:r>
              <a:rPr lang="de-CH" sz="1800" dirty="0" smtClean="0"/>
              <a:t>Management an der Hochschule Luzern </a:t>
            </a:r>
          </a:p>
          <a:p>
            <a:pPr marL="285750" lvl="0" indent="-285750">
              <a:buFont typeface="Wingdings" pitchFamily="2" charset="2"/>
              <a:buChar char="§"/>
            </a:pPr>
            <a:r>
              <a:rPr lang="de-CH" sz="1800" dirty="0" err="1" smtClean="0"/>
              <a:t>Fachrat</a:t>
            </a:r>
            <a:r>
              <a:rPr lang="de-CH" sz="1800" dirty="0" smtClean="0"/>
              <a:t> </a:t>
            </a:r>
            <a:r>
              <a:rPr lang="de-CH" sz="1800" dirty="0"/>
              <a:t>und Dozent für </a:t>
            </a:r>
            <a:r>
              <a:rPr lang="de-CH" sz="1800" dirty="0" smtClean="0"/>
              <a:t>MAS / DAS Pensionskassen Management an der Hochschule Luzern</a:t>
            </a:r>
          </a:p>
          <a:p>
            <a:pPr marL="285750" lvl="0" indent="-285750">
              <a:buFont typeface="Wingdings" pitchFamily="2" charset="2"/>
              <a:buChar char="§"/>
            </a:pPr>
            <a:r>
              <a:rPr lang="de-CH" sz="1800" dirty="0" smtClean="0"/>
              <a:t>GEKO Präsident seit September 2013</a:t>
            </a:r>
            <a:endParaRPr lang="de-CH"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48264"/>
            <a:ext cx="2376934" cy="338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5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a:t>
            </a:r>
            <a:endParaRPr lang="de-CH" sz="2800" dirty="0"/>
          </a:p>
        </p:txBody>
      </p:sp>
      <p:sp>
        <p:nvSpPr>
          <p:cNvPr id="3" name="Inhaltsplatzhalter 2"/>
          <p:cNvSpPr txBox="1">
            <a:spLocks/>
          </p:cNvSpPr>
          <p:nvPr/>
        </p:nvSpPr>
        <p:spPr>
          <a:xfrm>
            <a:off x="368189" y="1008231"/>
            <a:ext cx="9217024"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CH" sz="2800" kern="0" dirty="0" smtClean="0"/>
              <a:t>Gegründet 1984 </a:t>
            </a:r>
          </a:p>
          <a:p>
            <a:pPr lvl="1"/>
            <a:r>
              <a:rPr lang="de-CH" sz="2800" kern="0" dirty="0"/>
              <a:t> </a:t>
            </a:r>
            <a:r>
              <a:rPr lang="de-CH" sz="2800" kern="0" dirty="0" smtClean="0"/>
              <a:t>Trägerorganisationen Kontrollstellen und Experten</a:t>
            </a:r>
          </a:p>
          <a:p>
            <a:pPr lvl="2"/>
            <a:r>
              <a:rPr lang="de-CH" sz="2800" kern="0" dirty="0" smtClean="0"/>
              <a:t>Schweizerische </a:t>
            </a:r>
            <a:r>
              <a:rPr lang="de-CH" sz="2800" kern="0" dirty="0" err="1" smtClean="0"/>
              <a:t>Aktuarvereinigung</a:t>
            </a:r>
            <a:endParaRPr lang="de-CH" sz="2800" kern="0" dirty="0" smtClean="0"/>
          </a:p>
          <a:p>
            <a:pPr lvl="2"/>
            <a:r>
              <a:rPr lang="de-CH" sz="2800" kern="0" dirty="0" smtClean="0"/>
              <a:t>Treuhand-Kammer</a:t>
            </a:r>
          </a:p>
          <a:p>
            <a:r>
              <a:rPr lang="de-CH" sz="2800" kern="0" dirty="0" smtClean="0"/>
              <a:t>Aufgabe: Prüfung gemäss Art. 52a BVG</a:t>
            </a:r>
            <a:endParaRPr lang="de-CH" sz="1800" kern="0" dirty="0" smtClean="0"/>
          </a:p>
          <a:p>
            <a:pPr lvl="1"/>
            <a:r>
              <a:rPr lang="de-CH" sz="2800" kern="0" dirty="0"/>
              <a:t> </a:t>
            </a:r>
            <a:r>
              <a:rPr lang="de-CH" sz="2800" kern="0" dirty="0" smtClean="0"/>
              <a:t>Abgrenzung zwischen Aufgaben der  Revisions-stellen und Experten für berufliche Vorsorge =&gt; Strukturreform</a:t>
            </a:r>
          </a:p>
          <a:p>
            <a:pPr lvl="1"/>
            <a:r>
              <a:rPr lang="de-CH" sz="2800" kern="0" dirty="0" smtClean="0"/>
              <a:t> Umsetzung von neuen Bestimmungen in der Praxis</a:t>
            </a:r>
          </a:p>
          <a:p>
            <a:pPr lvl="1"/>
            <a:r>
              <a:rPr lang="de-CH" sz="2800" kern="0" dirty="0" smtClean="0"/>
              <a:t> Klärung / Regelung von speziellen Einzelfällen</a:t>
            </a:r>
          </a:p>
        </p:txBody>
      </p:sp>
    </p:spTree>
    <p:extLst>
      <p:ext uri="{BB962C8B-B14F-4D97-AF65-F5344CB8AC3E}">
        <p14:creationId xmlns:p14="http://schemas.microsoft.com/office/powerpoint/2010/main" val="3521978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237" y="320842"/>
            <a:ext cx="8915400" cy="520700"/>
          </a:xfrm>
        </p:spPr>
        <p:txBody>
          <a:bodyPr/>
          <a:lstStyle/>
          <a:p>
            <a:r>
              <a:rPr lang="de-CH" sz="2800" dirty="0" smtClean="0"/>
              <a:t>GEKO – Wichtigste Anliegen</a:t>
            </a:r>
            <a:endParaRPr lang="de-CH" sz="2800" dirty="0"/>
          </a:p>
        </p:txBody>
      </p:sp>
      <p:sp>
        <p:nvSpPr>
          <p:cNvPr id="3" name="Inhaltsplatzhalter 2"/>
          <p:cNvSpPr txBox="1">
            <a:spLocks/>
          </p:cNvSpPr>
          <p:nvPr/>
        </p:nvSpPr>
        <p:spPr>
          <a:xfrm>
            <a:off x="360168" y="1016252"/>
            <a:ext cx="9361040" cy="4951412"/>
          </a:xfrm>
          <a:prstGeom prst="rect">
            <a:avLst/>
          </a:prstGeom>
        </p:spPr>
        <p:txBody>
          <a:bodyPr/>
          <a:lstStyle>
            <a:lvl1pPr marL="228600" indent="-228600"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ct val="250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r>
              <a:rPr lang="de-DE" sz="2800" dirty="0"/>
              <a:t>Klare Aufgabentrennung zwischen Revisionsstelle und Experte für berufliche </a:t>
            </a:r>
            <a:r>
              <a:rPr lang="de-DE" sz="2800" dirty="0" smtClean="0"/>
              <a:t>Vorsorge</a:t>
            </a:r>
          </a:p>
          <a:p>
            <a:pPr lvl="1"/>
            <a:r>
              <a:rPr lang="de-DE" sz="2800" dirty="0" smtClean="0"/>
              <a:t>Verantwortlichkeit Jahresrechnung / Vorsorgekapital</a:t>
            </a:r>
          </a:p>
          <a:p>
            <a:pPr lvl="1"/>
            <a:r>
              <a:rPr lang="de-DE" sz="2800" dirty="0" smtClean="0"/>
              <a:t>Plausibilisierung des Jahresergebnisses</a:t>
            </a:r>
            <a:endParaRPr lang="de-DE" sz="2800" dirty="0"/>
          </a:p>
          <a:p>
            <a:r>
              <a:rPr lang="de-CH" sz="2800" dirty="0" smtClean="0"/>
              <a:t>Guter </a:t>
            </a:r>
            <a:r>
              <a:rPr lang="de-CH" sz="2800" dirty="0"/>
              <a:t>und </a:t>
            </a:r>
            <a:r>
              <a:rPr lang="de-CH" sz="2800" dirty="0" smtClean="0"/>
              <a:t>sachbezogener </a:t>
            </a:r>
            <a:r>
              <a:rPr lang="de-CH" sz="2800" dirty="0"/>
              <a:t>Kontakt zu den </a:t>
            </a:r>
            <a:r>
              <a:rPr lang="de-CH" sz="2800" dirty="0" smtClean="0"/>
              <a:t/>
            </a:r>
            <a:br>
              <a:rPr lang="de-CH" sz="2800" dirty="0" smtClean="0"/>
            </a:br>
            <a:r>
              <a:rPr lang="de-CH" sz="2800" dirty="0" smtClean="0"/>
              <a:t>BVG-Aufsichtsbehörden</a:t>
            </a:r>
          </a:p>
          <a:p>
            <a:pPr lvl="1"/>
            <a:r>
              <a:rPr lang="de-CH" sz="2800" dirty="0" smtClean="0"/>
              <a:t>Abwicklung der </a:t>
            </a:r>
            <a:r>
              <a:rPr lang="de-CH" sz="2800" dirty="0"/>
              <a:t>Aufsichts- und Kontrollfunktion auf einer professionellen Basis </a:t>
            </a:r>
            <a:endParaRPr lang="de-CH" sz="2800" dirty="0" smtClean="0"/>
          </a:p>
          <a:p>
            <a:pPr lvl="1"/>
            <a:r>
              <a:rPr lang="de-CH" sz="2800" dirty="0" smtClean="0"/>
              <a:t>Beitrag </a:t>
            </a:r>
            <a:r>
              <a:rPr lang="de-CH" sz="2800" dirty="0"/>
              <a:t>zur besseren Glaubwürdigkeit der beruflichen Vorsorge </a:t>
            </a:r>
            <a:r>
              <a:rPr lang="de-CH" sz="2800" dirty="0" smtClean="0"/>
              <a:t>leisten</a:t>
            </a:r>
          </a:p>
        </p:txBody>
      </p:sp>
    </p:spTree>
    <p:extLst>
      <p:ext uri="{BB962C8B-B14F-4D97-AF65-F5344CB8AC3E}">
        <p14:creationId xmlns:p14="http://schemas.microsoft.com/office/powerpoint/2010/main" val="311852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H_2007_Ppt-template">
  <a:themeElements>
    <a:clrScheme name="Aon PPT 07 Color Scheme">
      <a:dk1>
        <a:srgbClr val="000000"/>
      </a:dk1>
      <a:lt1>
        <a:srgbClr val="FFFFFF"/>
      </a:lt1>
      <a:dk2>
        <a:srgbClr val="E11B22"/>
      </a:dk2>
      <a:lt2>
        <a:srgbClr val="4D4F53"/>
      </a:lt2>
      <a:accent1>
        <a:srgbClr val="D3CD8B"/>
      </a:accent1>
      <a:accent2>
        <a:srgbClr val="7AB800"/>
      </a:accent2>
      <a:accent3>
        <a:srgbClr val="0039A6"/>
      </a:accent3>
      <a:accent4>
        <a:srgbClr val="0083A9"/>
      </a:accent4>
      <a:accent5>
        <a:srgbClr val="4F4C25"/>
      </a:accent5>
      <a:accent6>
        <a:srgbClr val="6EA600"/>
      </a:accent6>
      <a:hlink>
        <a:srgbClr val="0039A6"/>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AH_2007_Ppt-template</Template>
  <TotalTime>0</TotalTime>
  <Words>1491</Words>
  <Application>Microsoft Office PowerPoint</Application>
  <PresentationFormat>A4 Paper (210x297 mm)</PresentationFormat>
  <Paragraphs>159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AH_2007_Ppt-template</vt:lpstr>
      <vt:lpstr>Schweizerische Aktuarvereinigung  </vt:lpstr>
      <vt:lpstr>SAV Mitgliederversammlung 7. September 2013</vt:lpstr>
      <vt:lpstr>Mitglieder – Vertreterin SAV</vt:lpstr>
      <vt:lpstr>Mitglieder – Vertreterin SAV</vt:lpstr>
      <vt:lpstr>Mitglieder – Vertreter THK</vt:lpstr>
      <vt:lpstr>Mitglieder – Vertreter THK</vt:lpstr>
      <vt:lpstr>Mitglieder – Vertreter KPE</vt:lpstr>
      <vt:lpstr>GEKO </vt:lpstr>
      <vt:lpstr>GEKO – Wichtigste Anliegen</vt:lpstr>
      <vt:lpstr>GEKO – Wichtigste Anliegen</vt:lpstr>
      <vt:lpstr>GEKO - Publikationen</vt:lpstr>
      <vt:lpstr>GEKO - Publikationen</vt:lpstr>
      <vt:lpstr>GEKO - Sitzungsdaten </vt:lpstr>
      <vt:lpstr>PowerPoint Presentation</vt:lpstr>
    </vt:vector>
  </TitlesOfParts>
  <Company>Aon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dc:creator>
  <cp:lastModifiedBy>Holger Walz</cp:lastModifiedBy>
  <cp:revision>81</cp:revision>
  <cp:lastPrinted>2013-09-05T15:38:22Z</cp:lastPrinted>
  <dcterms:created xsi:type="dcterms:W3CDTF">2013-08-09T09:10:35Z</dcterms:created>
  <dcterms:modified xsi:type="dcterms:W3CDTF">2013-09-25T12:46:30Z</dcterms:modified>
</cp:coreProperties>
</file>